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90" r:id="rId4"/>
  </p:sldMasterIdLst>
  <p:notesMasterIdLst>
    <p:notesMasterId r:id="rId59"/>
  </p:notesMasterIdLst>
  <p:handoutMasterIdLst>
    <p:handoutMasterId r:id="rId60"/>
  </p:handoutMasterIdLst>
  <p:sldIdLst>
    <p:sldId id="851" r:id="rId5"/>
    <p:sldId id="767" r:id="rId6"/>
    <p:sldId id="772" r:id="rId7"/>
    <p:sldId id="785" r:id="rId8"/>
    <p:sldId id="770" r:id="rId9"/>
    <p:sldId id="774" r:id="rId10"/>
    <p:sldId id="778" r:id="rId11"/>
    <p:sldId id="779" r:id="rId12"/>
    <p:sldId id="780" r:id="rId13"/>
    <p:sldId id="782" r:id="rId14"/>
    <p:sldId id="781" r:id="rId15"/>
    <p:sldId id="783" r:id="rId16"/>
    <p:sldId id="784" r:id="rId17"/>
    <p:sldId id="802" r:id="rId18"/>
    <p:sldId id="804" r:id="rId19"/>
    <p:sldId id="805" r:id="rId20"/>
    <p:sldId id="808" r:id="rId21"/>
    <p:sldId id="809" r:id="rId22"/>
    <p:sldId id="810" r:id="rId23"/>
    <p:sldId id="811" r:id="rId24"/>
    <p:sldId id="847" r:id="rId25"/>
    <p:sldId id="792" r:id="rId26"/>
    <p:sldId id="793" r:id="rId27"/>
    <p:sldId id="794" r:id="rId28"/>
    <p:sldId id="790" r:id="rId29"/>
    <p:sldId id="791" r:id="rId30"/>
    <p:sldId id="795" r:id="rId31"/>
    <p:sldId id="796" r:id="rId32"/>
    <p:sldId id="797" r:id="rId33"/>
    <p:sldId id="819" r:id="rId34"/>
    <p:sldId id="820" r:id="rId35"/>
    <p:sldId id="833" r:id="rId36"/>
    <p:sldId id="848" r:id="rId37"/>
    <p:sldId id="849" r:id="rId38"/>
    <p:sldId id="850" r:id="rId39"/>
    <p:sldId id="822" r:id="rId40"/>
    <p:sldId id="824" r:id="rId41"/>
    <p:sldId id="826" r:id="rId42"/>
    <p:sldId id="828" r:id="rId43"/>
    <p:sldId id="829" r:id="rId44"/>
    <p:sldId id="838" r:id="rId45"/>
    <p:sldId id="834" r:id="rId46"/>
    <p:sldId id="835" r:id="rId47"/>
    <p:sldId id="836" r:id="rId48"/>
    <p:sldId id="837" r:id="rId49"/>
    <p:sldId id="832" r:id="rId50"/>
    <p:sldId id="839" r:id="rId51"/>
    <p:sldId id="840" r:id="rId52"/>
    <p:sldId id="841" r:id="rId53"/>
    <p:sldId id="842" r:id="rId54"/>
    <p:sldId id="843" r:id="rId55"/>
    <p:sldId id="845" r:id="rId56"/>
    <p:sldId id="846" r:id="rId57"/>
    <p:sldId id="755" r:id="rId58"/>
  </p:sldIdLst>
  <p:sldSz cx="9144000" cy="6858000" type="screen4x3"/>
  <p:notesSz cx="6881813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10" userDrawn="1">
          <p15:clr>
            <a:srgbClr val="A4A3A4"/>
          </p15:clr>
        </p15:guide>
        <p15:guide id="2" pos="2149" userDrawn="1">
          <p15:clr>
            <a:srgbClr val="A4A3A4"/>
          </p15:clr>
        </p15:guide>
        <p15:guide id="3" orient="horz" pos="2929" userDrawn="1">
          <p15:clr>
            <a:srgbClr val="A4A3A4"/>
          </p15:clr>
        </p15:guide>
        <p15:guide id="4" pos="216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ERAINES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6600"/>
    <a:srgbClr val="0000FF"/>
    <a:srgbClr val="3399FF"/>
    <a:srgbClr val="FF9900"/>
    <a:srgbClr val="FFFF66"/>
    <a:srgbClr val="66CCFF"/>
    <a:srgbClr val="CA005D"/>
    <a:srgbClr val="7AB800"/>
    <a:srgbClr val="FFA100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11" autoAdjust="0"/>
    <p:restoredTop sz="86512" autoAdjust="0"/>
  </p:normalViewPr>
  <p:slideViewPr>
    <p:cSldViewPr>
      <p:cViewPr varScale="1">
        <p:scale>
          <a:sx n="83" d="100"/>
          <a:sy n="83" d="100"/>
        </p:scale>
        <p:origin x="893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" y="60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890"/>
    </p:cViewPr>
  </p:sorterViewPr>
  <p:notesViewPr>
    <p:cSldViewPr>
      <p:cViewPr>
        <p:scale>
          <a:sx n="100" d="100"/>
          <a:sy n="100" d="100"/>
        </p:scale>
        <p:origin x="-720" y="1944"/>
      </p:cViewPr>
      <p:guideLst>
        <p:guide orient="horz" pos="2910"/>
        <p:guide pos="2149"/>
        <p:guide orient="horz" pos="2929"/>
        <p:guide pos="216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61" Type="http://schemas.openxmlformats.org/officeDocument/2006/relationships/commentAuthors" Target="commentAuthor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handoutMaster" Target="handoutMasters/handout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7526" y="9"/>
            <a:ext cx="2982742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48" tIns="45672" rIns="91348" bIns="45672" numCol="1" anchor="t" anchorCtr="0" compatLnSpc="1">
            <a:prstTxWarp prst="textNoShape">
              <a:avLst/>
            </a:prstTxWarp>
          </a:bodyPr>
          <a:lstStyle>
            <a:lvl1pPr algn="r" defTabSz="913905" eaLnBrk="0" hangingPunct="0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7526" y="8829689"/>
            <a:ext cx="2982742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48" tIns="45672" rIns="91348" bIns="45672" numCol="1" anchor="b" anchorCtr="0" compatLnSpc="1">
            <a:prstTxWarp prst="textNoShape">
              <a:avLst/>
            </a:prstTxWarp>
          </a:bodyPr>
          <a:lstStyle>
            <a:lvl1pPr algn="r" defTabSz="913905" eaLnBrk="0" hangingPunct="0">
              <a:defRPr sz="1200"/>
            </a:lvl1pPr>
          </a:lstStyle>
          <a:p>
            <a:pPr>
              <a:defRPr/>
            </a:pPr>
            <a:fld id="{557BEDF6-8160-40A6-BCDE-9121573017B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2"/>
          </p:nvPr>
        </p:nvSpPr>
        <p:spPr>
          <a:xfrm>
            <a:off x="1" y="8829970"/>
            <a:ext cx="2982119" cy="464820"/>
          </a:xfrm>
          <a:prstGeom prst="rect">
            <a:avLst/>
          </a:prstGeom>
        </p:spPr>
        <p:txBody>
          <a:bodyPr vert="horz" lIns="91412" tIns="45705" rIns="91412" bIns="4570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2119" cy="464820"/>
          </a:xfrm>
          <a:prstGeom prst="rect">
            <a:avLst/>
          </a:prstGeom>
        </p:spPr>
        <p:txBody>
          <a:bodyPr vert="horz" lIns="91412" tIns="45705" rIns="91412" bIns="45705" rtlCol="0"/>
          <a:lstStyle>
            <a:lvl1pPr algn="l"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6224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1" y="9"/>
            <a:ext cx="2982742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48" tIns="45672" rIns="91348" bIns="45672" numCol="1" anchor="t" anchorCtr="0" compatLnSpc="1">
            <a:prstTxWarp prst="textNoShape">
              <a:avLst/>
            </a:prstTxWarp>
          </a:bodyPr>
          <a:lstStyle>
            <a:lvl1pPr defTabSz="913905" eaLnBrk="0" hangingPunct="0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9083" y="9"/>
            <a:ext cx="2982742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48" tIns="45672" rIns="91348" bIns="45672" numCol="1" anchor="t" anchorCtr="0" compatLnSpc="1">
            <a:prstTxWarp prst="textNoShape">
              <a:avLst/>
            </a:prstTxWarp>
          </a:bodyPr>
          <a:lstStyle>
            <a:lvl1pPr algn="r" defTabSz="913905" eaLnBrk="0" hangingPunct="0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20775" y="698500"/>
            <a:ext cx="4643438" cy="3484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900" y="4416435"/>
            <a:ext cx="504604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48" tIns="45672" rIns="91348" bIns="456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1" y="8831272"/>
            <a:ext cx="2982742" cy="465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48" tIns="45672" rIns="91348" bIns="45672" numCol="1" anchor="b" anchorCtr="0" compatLnSpc="1">
            <a:prstTxWarp prst="textNoShape">
              <a:avLst/>
            </a:prstTxWarp>
          </a:bodyPr>
          <a:lstStyle>
            <a:lvl1pPr defTabSz="913905" eaLnBrk="0" hangingPunct="0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9083" y="8831272"/>
            <a:ext cx="2982742" cy="465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48" tIns="45672" rIns="91348" bIns="45672" numCol="1" anchor="b" anchorCtr="0" compatLnSpc="1">
            <a:prstTxWarp prst="textNoShape">
              <a:avLst/>
            </a:prstTxWarp>
          </a:bodyPr>
          <a:lstStyle>
            <a:lvl1pPr algn="r" defTabSz="913905" eaLnBrk="0" hangingPunct="0">
              <a:defRPr sz="1200"/>
            </a:lvl1pPr>
          </a:lstStyle>
          <a:p>
            <a:pPr>
              <a:defRPr/>
            </a:pPr>
            <a:fld id="{E804B5C9-06A1-4BD6-8BAE-FC2FAB62F47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5257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04B5C9-06A1-4BD6-8BAE-FC2FAB62F47A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794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04B5C9-06A1-4BD6-8BAE-FC2FAB62F47A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4904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04B5C9-06A1-4BD6-8BAE-FC2FAB62F47A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4904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04B5C9-06A1-4BD6-8BAE-FC2FAB62F47A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4904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04B5C9-06A1-4BD6-8BAE-FC2FAB62F47A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4904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04B5C9-06A1-4BD6-8BAE-FC2FAB62F47A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4904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04B5C9-06A1-4BD6-8BAE-FC2FAB62F47A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4904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04B5C9-06A1-4BD6-8BAE-FC2FAB62F47A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4904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04B5C9-06A1-4BD6-8BAE-FC2FAB62F47A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4904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04B5C9-06A1-4BD6-8BAE-FC2FAB62F47A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4904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04B5C9-06A1-4BD6-8BAE-FC2FAB62F47A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490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(e.g. from fund, the customer,</a:t>
            </a:r>
            <a:r>
              <a:rPr lang="en-US" baseline="0" dirty="0" smtClean="0"/>
              <a:t> or a third party)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04B5C9-06A1-4BD6-8BAE-FC2FAB62F47A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4904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04B5C9-06A1-4BD6-8BAE-FC2FAB62F47A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490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 doesn’t matter if the customer</a:t>
            </a:r>
            <a:r>
              <a:rPr lang="en-US" baseline="0" dirty="0" smtClean="0"/>
              <a:t> actually stays in the room.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04B5C9-06A1-4BD6-8BAE-FC2FAB62F47A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4904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04B5C9-06A1-4BD6-8BAE-FC2FAB62F47A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4904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04B5C9-06A1-4BD6-8BAE-FC2FAB62F47A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4904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04B5C9-06A1-4BD6-8BAE-FC2FAB62F47A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4904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04B5C9-06A1-4BD6-8BAE-FC2FAB62F47A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4904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04B5C9-06A1-4BD6-8BAE-FC2FAB62F47A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4904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04B5C9-06A1-4BD6-8BAE-FC2FAB62F47A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490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47ECB7-AA00-4738-9475-A5D7BFCE5500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7D679-7B8B-4297-8807-6D0E721649AB}" type="datetimeFigureOut">
              <a:rPr lang="en-US" smtClean="0"/>
              <a:t>8/27/2015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8C341-FB13-4B3C-BC25-0FBA905A2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557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8" descr="Leaf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81200" y="304800"/>
            <a:ext cx="2620963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 Box 33"/>
          <p:cNvSpPr txBox="1">
            <a:spLocks noChangeArrowheads="1"/>
          </p:cNvSpPr>
          <p:nvPr/>
        </p:nvSpPr>
        <p:spPr bwMode="auto">
          <a:xfrm>
            <a:off x="1219200" y="547688"/>
            <a:ext cx="5943600" cy="51911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>
              <a:defRPr/>
            </a:pP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+mn-cs"/>
              </a:rPr>
              <a:t>        Georgia Department of Revenue</a:t>
            </a:r>
            <a:endParaRPr lang="en-US" sz="2800" dirty="0" smtClean="0">
              <a:solidFill>
                <a:srgbClr val="000000"/>
              </a:solidFill>
              <a:cs typeface="+mn-cs"/>
            </a:endParaRPr>
          </a:p>
        </p:txBody>
      </p:sp>
      <p:pic>
        <p:nvPicPr>
          <p:cNvPr id="1028" name="Picture 34" descr="Black GA SEAL_Transparent Backgroun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20788" y="460375"/>
            <a:ext cx="741362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133600"/>
            <a:ext cx="8229600" cy="399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n-US" dirty="0"/>
              <a:t>3/28/2011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fld id="{0EDF58FE-AB34-41A5-9EBC-02BA3D142F6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57" name="Rectangle 35"/>
          <p:cNvSpPr>
            <a:spLocks noChangeArrowheads="1"/>
          </p:cNvSpPr>
          <p:nvPr/>
        </p:nvSpPr>
        <p:spPr bwMode="auto">
          <a:xfrm flipV="1">
            <a:off x="685800" y="1219200"/>
            <a:ext cx="7772400" cy="76200"/>
          </a:xfrm>
          <a:prstGeom prst="rect">
            <a:avLst/>
          </a:prstGeom>
          <a:solidFill>
            <a:schemeClr val="folHlink"/>
          </a:solidFill>
          <a:ln>
            <a:noFill/>
          </a:ln>
          <a:ex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srgbClr val="000000"/>
              </a:solidFill>
              <a:ea typeface="ＭＳ Ｐゴシック" pitchFamily="1" charset="-128"/>
              <a:cs typeface="+mn-cs"/>
            </a:endParaRPr>
          </a:p>
        </p:txBody>
      </p:sp>
      <p:sp>
        <p:nvSpPr>
          <p:cNvPr id="1036" name="Rectangle 3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371600"/>
            <a:ext cx="8229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mailto:Amy.Oneacre@dor.ga.gov" TargetMode="External"/><Relationship Id="rId2" Type="http://schemas.openxmlformats.org/officeDocument/2006/relationships/hyperlink" Target="mailto:Lynne.Riley@dor.ga.gov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dor.georgia.gov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6925440" y="4637930"/>
            <a:ext cx="2057400" cy="2057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 flipV="1">
            <a:off x="143558" y="4637930"/>
            <a:ext cx="2057400" cy="2057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5440" y="160976"/>
            <a:ext cx="2057400" cy="205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43558" y="160976"/>
            <a:ext cx="2057400" cy="2057400"/>
          </a:xfrm>
          <a:prstGeom prst="rect">
            <a:avLst/>
          </a:prstGeom>
        </p:spPr>
      </p:pic>
      <p:pic>
        <p:nvPicPr>
          <p:cNvPr id="4" name="Picture 3" descr="wav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800" y="4114931"/>
            <a:ext cx="5516473" cy="232213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33130" y="6205033"/>
            <a:ext cx="2294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44C5CB"/>
                </a:solidFill>
                <a:latin typeface="Myriad Pro"/>
                <a:cs typeface="Myriad Pro"/>
              </a:rPr>
              <a:t>#GaGTC15</a:t>
            </a:r>
            <a:endParaRPr lang="en-US" dirty="0">
              <a:solidFill>
                <a:srgbClr val="44C5CB"/>
              </a:solidFill>
              <a:latin typeface="Myriad Pro"/>
              <a:cs typeface="Myriad Pro"/>
            </a:endParaRPr>
          </a:p>
        </p:txBody>
      </p:sp>
      <p:pic>
        <p:nvPicPr>
          <p:cNvPr id="2" name="Picture 1" descr="logo.eps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68"/>
          <a:stretch/>
        </p:blipFill>
        <p:spPr>
          <a:xfrm>
            <a:off x="406808" y="5241877"/>
            <a:ext cx="1711937" cy="9845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3130" y="841839"/>
            <a:ext cx="797519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en-US" sz="3600" b="1" kern="0" dirty="0">
                <a:solidFill>
                  <a:srgbClr val="00B0F0"/>
                </a:solidFill>
              </a:rPr>
              <a:t>An Overview of Georgia's </a:t>
            </a:r>
            <a:r>
              <a:rPr lang="en-US" sz="3600" b="1" kern="0" dirty="0" smtClean="0">
                <a:solidFill>
                  <a:srgbClr val="00B0F0"/>
                </a:solidFill>
              </a:rPr>
              <a:t>New</a:t>
            </a:r>
          </a:p>
          <a:p>
            <a:pPr lvl="0" algn="ctr" defTabSz="914400"/>
            <a:r>
              <a:rPr lang="en-US" sz="3600" b="1" kern="0" dirty="0" smtClean="0">
                <a:solidFill>
                  <a:srgbClr val="00B0F0"/>
                </a:solidFill>
              </a:rPr>
              <a:t>Hotel-Motel </a:t>
            </a:r>
            <a:r>
              <a:rPr lang="en-US" sz="3600" b="1" kern="0" dirty="0">
                <a:solidFill>
                  <a:srgbClr val="00B0F0"/>
                </a:solidFill>
              </a:rPr>
              <a:t>Fee and Sales Tax on Accommodations</a:t>
            </a:r>
          </a:p>
          <a:p>
            <a:pPr lvl="0" algn="ctr" defTabSz="914400"/>
            <a:endParaRPr lang="en-US" sz="3600" b="1" kern="0" dirty="0" smtClean="0">
              <a:solidFill>
                <a:srgbClr val="00B0F0"/>
              </a:solidFill>
            </a:endParaRPr>
          </a:p>
          <a:p>
            <a:pPr lvl="0" algn="ctr" defTabSz="914400"/>
            <a:endParaRPr lang="en-US" sz="3600" b="1" kern="0" dirty="0" smtClean="0">
              <a:solidFill>
                <a:srgbClr val="00B0F0"/>
              </a:solidFill>
            </a:endParaRPr>
          </a:p>
          <a:p>
            <a:pPr lvl="0" algn="ctr" defTabSz="914400"/>
            <a:r>
              <a:rPr lang="en-US" sz="3600" b="1" kern="0" dirty="0" smtClean="0">
                <a:solidFill>
                  <a:srgbClr val="00B0F0"/>
                </a:solidFill>
              </a:rPr>
              <a:t>Commissioner </a:t>
            </a:r>
            <a:r>
              <a:rPr lang="en-US" sz="3600" b="1" kern="0" dirty="0">
                <a:solidFill>
                  <a:srgbClr val="00B0F0"/>
                </a:solidFill>
              </a:rPr>
              <a:t>Lynne Riley and </a:t>
            </a:r>
            <a:endParaRPr lang="en-US" sz="3600" b="1" kern="0" dirty="0" smtClean="0">
              <a:solidFill>
                <a:srgbClr val="00B0F0"/>
              </a:solidFill>
            </a:endParaRPr>
          </a:p>
          <a:p>
            <a:pPr lvl="0" algn="ctr" defTabSz="914400"/>
            <a:r>
              <a:rPr lang="en-US" sz="3600" b="1" kern="0" dirty="0" smtClean="0">
                <a:solidFill>
                  <a:srgbClr val="00B0F0"/>
                </a:solidFill>
              </a:rPr>
              <a:t>Amy </a:t>
            </a:r>
            <a:r>
              <a:rPr lang="en-US" sz="3600" b="1" kern="0" dirty="0" err="1">
                <a:solidFill>
                  <a:srgbClr val="00B0F0"/>
                </a:solidFill>
              </a:rPr>
              <a:t>Oneacre</a:t>
            </a:r>
            <a:r>
              <a:rPr lang="en-US" sz="3600" b="1" kern="0" dirty="0">
                <a:solidFill>
                  <a:srgbClr val="00B0F0"/>
                </a:solidFill>
              </a:rPr>
              <a:t>, Department of </a:t>
            </a:r>
            <a:r>
              <a:rPr lang="en-US" sz="3600" b="1" kern="0" dirty="0" smtClean="0">
                <a:solidFill>
                  <a:srgbClr val="00B0F0"/>
                </a:solidFill>
              </a:rPr>
              <a:t>Revenue</a:t>
            </a:r>
            <a:endParaRPr lang="en-US" sz="3600" b="1" kern="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558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1905000"/>
            <a:ext cx="82296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dirty="0" smtClean="0">
                <a:solidFill>
                  <a:srgbClr val="FF6600"/>
                </a:solidFill>
                <a:latin typeface="Gill Sans MT" pitchFamily="34" charset="0"/>
              </a:rPr>
              <a:t>Is this a hotel room?</a:t>
            </a:r>
            <a:endParaRPr lang="en-US" sz="4000" dirty="0">
              <a:solidFill>
                <a:srgbClr val="FF6600"/>
              </a:solidFill>
              <a:latin typeface="Gill Sans MT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9600" y="3124200"/>
            <a:ext cx="8229600" cy="31543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4000" dirty="0" smtClean="0">
                <a:latin typeface="Gill Sans MT" pitchFamily="34" charset="0"/>
              </a:rPr>
              <a:t>Facility rents beds for the night</a:t>
            </a:r>
          </a:p>
          <a:p>
            <a:r>
              <a:rPr lang="en-US" sz="4000" dirty="0" smtClean="0">
                <a:latin typeface="Gill Sans MT" pitchFamily="34" charset="0"/>
              </a:rPr>
              <a:t>Each room has more than one bed</a:t>
            </a:r>
          </a:p>
          <a:p>
            <a:r>
              <a:rPr lang="en-US" sz="4000" dirty="0" smtClean="0">
                <a:latin typeface="Gill Sans MT" pitchFamily="34" charset="0"/>
              </a:rPr>
              <a:t>Customers cannot exclude other customers from the room</a:t>
            </a:r>
          </a:p>
          <a:p>
            <a:endParaRPr lang="en-US" sz="4000" dirty="0" smtClean="0">
              <a:latin typeface="Gill Sans MT" pitchFamily="34" charset="0"/>
            </a:endParaRPr>
          </a:p>
          <a:p>
            <a:endParaRPr lang="en-US" sz="40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73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2971800"/>
            <a:ext cx="8229600" cy="31543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4000" dirty="0" smtClean="0">
                <a:latin typeface="Gill Sans MT" pitchFamily="34" charset="0"/>
              </a:rPr>
              <a:t>No.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1905000"/>
            <a:ext cx="82296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dirty="0" smtClean="0">
                <a:solidFill>
                  <a:srgbClr val="FF6600"/>
                </a:solidFill>
                <a:latin typeface="Gill Sans MT" pitchFamily="34" charset="0"/>
              </a:rPr>
              <a:t>Answer.</a:t>
            </a:r>
            <a:endParaRPr lang="en-US" sz="4000" dirty="0">
              <a:solidFill>
                <a:srgbClr val="FF6600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71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2971800"/>
            <a:ext cx="8229600" cy="31543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4000" dirty="0"/>
              <a:t>a suite with two bedrooms, two bathrooms, and a kitchen </a:t>
            </a:r>
            <a:r>
              <a:rPr lang="en-US" sz="4000" dirty="0" smtClean="0"/>
              <a:t>offered at $400 per night</a:t>
            </a:r>
            <a:endParaRPr lang="en-US" sz="4000" dirty="0" smtClean="0">
              <a:latin typeface="Gill Sans MT" pitchFamily="34" charset="0"/>
            </a:endParaRPr>
          </a:p>
          <a:p>
            <a:endParaRPr lang="en-US" sz="4000" dirty="0">
              <a:latin typeface="Gill Sans MT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1905000"/>
            <a:ext cx="82296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dirty="0" smtClean="0">
                <a:solidFill>
                  <a:srgbClr val="FF6600"/>
                </a:solidFill>
                <a:latin typeface="Gill Sans MT" pitchFamily="34" charset="0"/>
              </a:rPr>
              <a:t>Is this a hotel room?</a:t>
            </a:r>
            <a:endParaRPr lang="en-US" sz="4000" dirty="0">
              <a:solidFill>
                <a:srgbClr val="FF6600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10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2971800"/>
            <a:ext cx="8229600" cy="31543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4000" dirty="0" smtClean="0">
                <a:latin typeface="Gill Sans MT" pitchFamily="34" charset="0"/>
              </a:rPr>
              <a:t>Yes.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1905000"/>
            <a:ext cx="82296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dirty="0" smtClean="0">
                <a:solidFill>
                  <a:srgbClr val="FF6600"/>
                </a:solidFill>
                <a:latin typeface="Gill Sans MT" pitchFamily="34" charset="0"/>
              </a:rPr>
              <a:t>Answer.</a:t>
            </a:r>
            <a:endParaRPr lang="en-US" sz="4000" dirty="0">
              <a:solidFill>
                <a:srgbClr val="FF6600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7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1371600"/>
            <a:ext cx="82296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sz="3200" dirty="0">
              <a:latin typeface="Gill Sans MT" pitchFamily="34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2286001"/>
            <a:ext cx="8229600" cy="2057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sz="3600" dirty="0" smtClean="0">
                <a:latin typeface="Gill Sans MT" pitchFamily="34" charset="0"/>
              </a:rPr>
              <a:t>The fee applies to the first 30 consecutive days of a hotel room rental.</a:t>
            </a:r>
            <a:endParaRPr lang="en-US" sz="3600" dirty="0">
              <a:latin typeface="Gill Sans MT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1371600"/>
            <a:ext cx="82296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dirty="0" smtClean="0">
                <a:solidFill>
                  <a:srgbClr val="FF6600"/>
                </a:solidFill>
                <a:latin typeface="Gill Sans MT" pitchFamily="34" charset="0"/>
              </a:rPr>
              <a:t>Extended Stays</a:t>
            </a:r>
            <a:endParaRPr lang="en-US" sz="4000" dirty="0">
              <a:solidFill>
                <a:srgbClr val="FF6600"/>
              </a:solidFill>
              <a:latin typeface="Gill Sans MT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3657600"/>
            <a:ext cx="8229600" cy="120072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sz="3600" dirty="0" smtClean="0">
                <a:latin typeface="Gill Sans MT" pitchFamily="34" charset="0"/>
              </a:rPr>
              <a:t>After the 30</a:t>
            </a:r>
            <a:r>
              <a:rPr lang="en-US" sz="3600" baseline="30000" dirty="0" smtClean="0">
                <a:latin typeface="Gill Sans MT" pitchFamily="34" charset="0"/>
              </a:rPr>
              <a:t>th</a:t>
            </a:r>
            <a:r>
              <a:rPr lang="en-US" sz="3600" dirty="0" smtClean="0">
                <a:latin typeface="Gill Sans MT" pitchFamily="34" charset="0"/>
              </a:rPr>
              <a:t> consecutive day, the fee no longer applies.</a:t>
            </a:r>
          </a:p>
          <a:p>
            <a:pPr marL="0" indent="0" algn="ctr">
              <a:buNone/>
            </a:pPr>
            <a:r>
              <a:rPr lang="en-US" sz="3600" dirty="0" smtClean="0">
                <a:latin typeface="Gill Sans MT" pitchFamily="34" charset="0"/>
              </a:rPr>
              <a:t>The </a:t>
            </a:r>
            <a:r>
              <a:rPr lang="en-US" sz="3600" dirty="0">
                <a:latin typeface="Gill Sans MT" pitchFamily="34" charset="0"/>
              </a:rPr>
              <a:t>fee collected on the 30-day stay will NOT be refunded</a:t>
            </a:r>
            <a:r>
              <a:rPr lang="en-US" sz="4000" dirty="0">
                <a:latin typeface="Gill Sans MT" pitchFamily="34" charset="0"/>
              </a:rPr>
              <a:t>.</a:t>
            </a:r>
          </a:p>
          <a:p>
            <a:pPr marL="0" indent="0" algn="ctr">
              <a:buFontTx/>
              <a:buNone/>
            </a:pPr>
            <a:endParaRPr lang="en-US" sz="40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67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1371600"/>
            <a:ext cx="82296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sz="3200" dirty="0">
              <a:latin typeface="Gill Sans MT" pitchFamily="34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2971800"/>
            <a:ext cx="8229600" cy="31543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sz="4000" dirty="0" smtClean="0">
                <a:latin typeface="Gill Sans MT" pitchFamily="34" charset="0"/>
              </a:rPr>
              <a:t>If the customer </a:t>
            </a:r>
            <a:r>
              <a:rPr lang="en-US" sz="4000" u="sng" dirty="0" smtClean="0">
                <a:latin typeface="Gill Sans MT" pitchFamily="34" charset="0"/>
              </a:rPr>
              <a:t>checks out</a:t>
            </a:r>
            <a:r>
              <a:rPr lang="en-US" sz="4000" dirty="0" smtClean="0">
                <a:latin typeface="Gill Sans MT" pitchFamily="34" charset="0"/>
              </a:rPr>
              <a:t> and back in again, the customer must pay the fee again every day until the 31</a:t>
            </a:r>
            <a:r>
              <a:rPr lang="en-US" sz="4000" baseline="30000" dirty="0" smtClean="0">
                <a:latin typeface="Gill Sans MT" pitchFamily="34" charset="0"/>
              </a:rPr>
              <a:t>st</a:t>
            </a:r>
            <a:r>
              <a:rPr lang="en-US" sz="4000" dirty="0" smtClean="0">
                <a:latin typeface="Gill Sans MT" pitchFamily="34" charset="0"/>
              </a:rPr>
              <a:t> consecutive day of the new stay.</a:t>
            </a:r>
            <a:endParaRPr lang="en-US" sz="4000" dirty="0">
              <a:latin typeface="Gill Sans MT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1905000"/>
            <a:ext cx="82296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dirty="0" smtClean="0">
                <a:solidFill>
                  <a:srgbClr val="FF6600"/>
                </a:solidFill>
                <a:latin typeface="Gill Sans MT" pitchFamily="34" charset="0"/>
              </a:rPr>
              <a:t>Breaking the Extended Stay</a:t>
            </a:r>
            <a:endParaRPr lang="en-US" sz="4000" dirty="0">
              <a:solidFill>
                <a:srgbClr val="FF6600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28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1371600"/>
            <a:ext cx="82296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sz="3200" dirty="0">
              <a:latin typeface="Gill Sans MT" pitchFamily="34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533400" y="2968906"/>
            <a:ext cx="8077200" cy="129829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indent="0" eaLnBrk="0" hangingPunct="0">
              <a:spcBef>
                <a:spcPct val="20000"/>
              </a:spcBef>
              <a:buFontTx/>
              <a:buNone/>
              <a:defRPr sz="4000">
                <a:latin typeface="Gill Sans MT" pitchFamily="34" charset="0"/>
                <a:ea typeface="+mn-ea"/>
                <a:cs typeface="+mn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latin typeface="+mn-lt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en-US" dirty="0"/>
              <a:t>Moving to a </a:t>
            </a:r>
            <a:r>
              <a:rPr lang="en-US" u="sng" dirty="0"/>
              <a:t>different</a:t>
            </a:r>
            <a:r>
              <a:rPr lang="en-US" dirty="0"/>
              <a:t> hotel breaks </a:t>
            </a:r>
            <a:r>
              <a:rPr lang="en-US" dirty="0" smtClean="0"/>
              <a:t>the </a:t>
            </a:r>
            <a:r>
              <a:rPr lang="en-US" dirty="0"/>
              <a:t>stay.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1905000"/>
            <a:ext cx="82296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dirty="0" smtClean="0">
                <a:solidFill>
                  <a:srgbClr val="FF6600"/>
                </a:solidFill>
                <a:latin typeface="Gill Sans MT" pitchFamily="34" charset="0"/>
              </a:rPr>
              <a:t>Breaking the Extended Stay</a:t>
            </a:r>
            <a:endParaRPr lang="en-US" sz="4000" dirty="0">
              <a:solidFill>
                <a:srgbClr val="FF6600"/>
              </a:solidFill>
              <a:latin typeface="Gill Sans MT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4548981"/>
            <a:ext cx="8229600" cy="142478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4000" dirty="0" smtClean="0">
                <a:latin typeface="Gill Sans MT" pitchFamily="34" charset="0"/>
              </a:rPr>
              <a:t>Moving to a different room in the </a:t>
            </a:r>
            <a:r>
              <a:rPr lang="en-US" sz="4000" u="sng" dirty="0" smtClean="0">
                <a:latin typeface="Gill Sans MT" pitchFamily="34" charset="0"/>
              </a:rPr>
              <a:t>same</a:t>
            </a:r>
            <a:r>
              <a:rPr lang="en-US" sz="4000" dirty="0" smtClean="0">
                <a:latin typeface="Gill Sans MT" pitchFamily="34" charset="0"/>
              </a:rPr>
              <a:t> hotel does NOT break the stay.</a:t>
            </a:r>
            <a:endParaRPr lang="en-US" sz="40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7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1371600"/>
            <a:ext cx="82296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sz="3200" dirty="0">
              <a:latin typeface="Gill Sans MT" pitchFamily="34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2971800"/>
            <a:ext cx="8229600" cy="31543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sz="4000" dirty="0" smtClean="0">
                <a:latin typeface="Gill Sans MT" pitchFamily="34" charset="0"/>
              </a:rPr>
              <a:t>No, if separately stated on the invoice.</a:t>
            </a:r>
            <a:endParaRPr lang="en-US" sz="4000" dirty="0">
              <a:latin typeface="Gill Sans MT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1905000"/>
            <a:ext cx="82296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dirty="0" smtClean="0">
                <a:solidFill>
                  <a:srgbClr val="FF6600"/>
                </a:solidFill>
                <a:latin typeface="Gill Sans MT" pitchFamily="34" charset="0"/>
              </a:rPr>
              <a:t>Is the fee subject to sales tax?</a:t>
            </a:r>
            <a:endParaRPr lang="en-US" sz="4000" dirty="0">
              <a:solidFill>
                <a:srgbClr val="FF6600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63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1371600"/>
            <a:ext cx="82296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sz="3200" dirty="0">
              <a:latin typeface="Gill Sans MT" pitchFamily="34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257300" y="2971800"/>
            <a:ext cx="6629400" cy="31543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4000" dirty="0">
                <a:latin typeface="Gill Sans MT" pitchFamily="34" charset="0"/>
              </a:rPr>
              <a:t>T</a:t>
            </a:r>
            <a:r>
              <a:rPr lang="en-US" sz="4000" dirty="0" smtClean="0">
                <a:latin typeface="Gill Sans MT" pitchFamily="34" charset="0"/>
              </a:rPr>
              <a:t>he federal government</a:t>
            </a:r>
          </a:p>
          <a:p>
            <a:r>
              <a:rPr lang="en-US" sz="4000" dirty="0" smtClean="0">
                <a:latin typeface="Gill Sans MT" pitchFamily="34" charset="0"/>
              </a:rPr>
              <a:t>Foreign diplomats</a:t>
            </a:r>
            <a:endParaRPr lang="en-US" sz="4000" dirty="0">
              <a:latin typeface="Gill Sans MT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1905000"/>
            <a:ext cx="82296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dirty="0" smtClean="0">
                <a:solidFill>
                  <a:srgbClr val="FF6600"/>
                </a:solidFill>
                <a:latin typeface="Gill Sans MT" pitchFamily="34" charset="0"/>
              </a:rPr>
              <a:t>Who is exempt from the fee?</a:t>
            </a:r>
            <a:endParaRPr lang="en-US" sz="4000" dirty="0">
              <a:solidFill>
                <a:srgbClr val="FF6600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29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1371600"/>
            <a:ext cx="82296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sz="3200" dirty="0">
              <a:latin typeface="Gill Sans MT" pitchFamily="34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762000" y="2590799"/>
            <a:ext cx="7620000" cy="35353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4000" dirty="0" smtClean="0">
                <a:latin typeface="Gill Sans MT" pitchFamily="34" charset="0"/>
              </a:rPr>
              <a:t>Check from a federal government account</a:t>
            </a:r>
          </a:p>
          <a:p>
            <a:r>
              <a:rPr lang="en-US" sz="4000" dirty="0" smtClean="0">
                <a:latin typeface="Gill Sans MT" pitchFamily="34" charset="0"/>
              </a:rPr>
              <a:t>Credit card centrally billed</a:t>
            </a:r>
          </a:p>
          <a:p>
            <a:r>
              <a:rPr lang="en-US" sz="4000" dirty="0" smtClean="0">
                <a:latin typeface="Gill Sans MT" pitchFamily="34" charset="0"/>
              </a:rPr>
              <a:t>Purchase order</a:t>
            </a:r>
          </a:p>
          <a:p>
            <a:endParaRPr lang="en-US" sz="4000" dirty="0">
              <a:latin typeface="Gill Sans MT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1580243"/>
            <a:ext cx="82296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dirty="0" smtClean="0">
                <a:solidFill>
                  <a:srgbClr val="FF6600"/>
                </a:solidFill>
                <a:latin typeface="Gill Sans MT" pitchFamily="34" charset="0"/>
              </a:rPr>
              <a:t>Federal Government Exemption</a:t>
            </a:r>
            <a:endParaRPr lang="en-US" sz="4000" dirty="0">
              <a:solidFill>
                <a:srgbClr val="FF6600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27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05000"/>
            <a:ext cx="8229600" cy="685800"/>
          </a:xfrm>
        </p:spPr>
        <p:txBody>
          <a:bodyPr/>
          <a:lstStyle/>
          <a:p>
            <a:r>
              <a:rPr lang="en-US" sz="4000" dirty="0" smtClean="0">
                <a:solidFill>
                  <a:srgbClr val="FF6600"/>
                </a:solidFill>
                <a:latin typeface="Gill Sans MT" pitchFamily="34" charset="0"/>
              </a:rPr>
              <a:t>What is it?</a:t>
            </a:r>
            <a:endParaRPr lang="en-US" sz="4000" dirty="0">
              <a:solidFill>
                <a:srgbClr val="FF6600"/>
              </a:solidFill>
              <a:latin typeface="Gill Sans M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3048000"/>
            <a:ext cx="6248400" cy="3154363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dirty="0" smtClean="0">
                <a:latin typeface="Gill Sans MT" pitchFamily="34" charset="0"/>
              </a:rPr>
              <a:t>$5 per night fee on the first 30 consecutive days of a hotel room rental.</a:t>
            </a:r>
            <a:endParaRPr lang="en-US" sz="40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85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1371600"/>
            <a:ext cx="82296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sz="3200" dirty="0">
              <a:latin typeface="Gill Sans MT" pitchFamily="34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2743200"/>
            <a:ext cx="8229600" cy="2819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3600" dirty="0" smtClean="0">
                <a:latin typeface="Gill Sans MT" pitchFamily="34" charset="0"/>
              </a:rPr>
              <a:t>For more info:</a:t>
            </a:r>
          </a:p>
          <a:p>
            <a:pPr marL="0" indent="0" algn="ctr">
              <a:buNone/>
            </a:pPr>
            <a:endParaRPr lang="en-US" sz="900" dirty="0" smtClean="0">
              <a:latin typeface="Gill Sans MT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4000" dirty="0" smtClean="0">
                <a:latin typeface="Gill Sans MT" pitchFamily="34" charset="0"/>
              </a:rPr>
              <a:t>Policy Bulletin SUT-2014-02 Foreign Diplomat Tax Exemption Privileges</a:t>
            </a:r>
          </a:p>
          <a:p>
            <a:endParaRPr lang="en-US" sz="4000" dirty="0">
              <a:latin typeface="Gill Sans MT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1580243"/>
            <a:ext cx="82296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dirty="0" smtClean="0">
                <a:solidFill>
                  <a:srgbClr val="FF6600"/>
                </a:solidFill>
                <a:latin typeface="Gill Sans MT" pitchFamily="34" charset="0"/>
              </a:rPr>
              <a:t>Foreign Diplomat Exemption</a:t>
            </a:r>
            <a:endParaRPr lang="en-US" sz="4000" dirty="0">
              <a:solidFill>
                <a:srgbClr val="FF6600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11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6600"/>
                </a:solidFill>
                <a:latin typeface="Gill Sans MT" pitchFamily="34" charset="0"/>
              </a:rPr>
              <a:t>Exemptions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3992563"/>
          </a:xfrm>
        </p:spPr>
        <p:txBody>
          <a:bodyPr/>
          <a:lstStyle/>
          <a:p>
            <a:r>
              <a:rPr lang="en-US" dirty="0">
                <a:latin typeface="Gill Sans MT" pitchFamily="34" charset="0"/>
              </a:rPr>
              <a:t>State and local government are NOT </a:t>
            </a:r>
            <a:r>
              <a:rPr lang="en-US" dirty="0" smtClean="0">
                <a:latin typeface="Gill Sans MT" pitchFamily="34" charset="0"/>
              </a:rPr>
              <a:t>exempt.</a:t>
            </a:r>
          </a:p>
          <a:p>
            <a:r>
              <a:rPr lang="en-US" dirty="0" smtClean="0">
                <a:latin typeface="Gill Sans MT" pitchFamily="34" charset="0"/>
              </a:rPr>
              <a:t>Sales </a:t>
            </a:r>
            <a:r>
              <a:rPr lang="en-US" dirty="0">
                <a:latin typeface="Gill Sans MT" pitchFamily="34" charset="0"/>
              </a:rPr>
              <a:t>and use tax </a:t>
            </a:r>
            <a:r>
              <a:rPr lang="en-US" dirty="0" smtClean="0">
                <a:latin typeface="Gill Sans MT" pitchFamily="34" charset="0"/>
              </a:rPr>
              <a:t>exemptions do </a:t>
            </a:r>
            <a:r>
              <a:rPr lang="en-US" dirty="0">
                <a:latin typeface="Gill Sans MT" pitchFamily="34" charset="0"/>
              </a:rPr>
              <a:t>NOT apply to the </a:t>
            </a:r>
            <a:r>
              <a:rPr lang="en-US" dirty="0" smtClean="0">
                <a:latin typeface="Gill Sans MT" pitchFamily="34" charset="0"/>
              </a:rPr>
              <a:t>fee.</a:t>
            </a:r>
          </a:p>
          <a:p>
            <a:r>
              <a:rPr lang="en-US" dirty="0" smtClean="0">
                <a:latin typeface="Gill Sans MT" pitchFamily="34" charset="0"/>
              </a:rPr>
              <a:t>Local </a:t>
            </a:r>
            <a:r>
              <a:rPr lang="en-US" dirty="0">
                <a:latin typeface="Gill Sans MT" pitchFamily="34" charset="0"/>
              </a:rPr>
              <a:t>hotel excise tax exemptions </a:t>
            </a:r>
            <a:r>
              <a:rPr lang="en-US" dirty="0" smtClean="0">
                <a:latin typeface="Gill Sans MT" pitchFamily="34" charset="0"/>
              </a:rPr>
              <a:t>do </a:t>
            </a:r>
            <a:r>
              <a:rPr lang="en-US" dirty="0">
                <a:latin typeface="Gill Sans MT" pitchFamily="34" charset="0"/>
              </a:rPr>
              <a:t>NOT apply to the fee.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85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990600" y="3048000"/>
            <a:ext cx="7315200" cy="21336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dirty="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rPr>
              <a:t>c</a:t>
            </a:r>
            <a:r>
              <a:rPr lang="en-US" sz="4000" dirty="0" smtClean="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rPr>
              <a:t>omplimentary rooms?</a:t>
            </a:r>
          </a:p>
          <a:p>
            <a:endParaRPr lang="en-US" sz="4000" dirty="0">
              <a:solidFill>
                <a:schemeClr val="tx1"/>
              </a:solidFill>
              <a:latin typeface="Gill Sans MT" pitchFamily="34" charset="0"/>
              <a:ea typeface="+mn-ea"/>
              <a:cs typeface="+mn-cs"/>
            </a:endParaRPr>
          </a:p>
          <a:p>
            <a:r>
              <a:rPr lang="en-US" sz="4000" dirty="0" smtClean="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rPr>
              <a:t>No.</a:t>
            </a:r>
            <a:endParaRPr lang="en-US" sz="4000" dirty="0">
              <a:solidFill>
                <a:schemeClr val="tx1"/>
              </a:solidFill>
              <a:latin typeface="Gill Sans MT" pitchFamily="34" charset="0"/>
              <a:ea typeface="+mn-ea"/>
              <a:cs typeface="+mn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14400" y="1905000"/>
            <a:ext cx="73152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dirty="0" smtClean="0">
                <a:solidFill>
                  <a:srgbClr val="FF6600"/>
                </a:solidFill>
                <a:latin typeface="Gill Sans MT" pitchFamily="34" charset="0"/>
              </a:rPr>
              <a:t>Does the fee apply to</a:t>
            </a:r>
          </a:p>
        </p:txBody>
      </p:sp>
    </p:spTree>
    <p:extLst>
      <p:ext uri="{BB962C8B-B14F-4D97-AF65-F5344CB8AC3E}">
        <p14:creationId xmlns:p14="http://schemas.microsoft.com/office/powerpoint/2010/main" val="86734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889321" y="2743200"/>
            <a:ext cx="7315200" cy="2971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dirty="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rPr>
              <a:t>a</a:t>
            </a:r>
            <a:r>
              <a:rPr lang="en-US" sz="4000" dirty="0" smtClean="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rPr>
              <a:t> room provided to an employee free of charge?</a:t>
            </a:r>
          </a:p>
          <a:p>
            <a:endParaRPr lang="en-US" sz="4000" dirty="0">
              <a:solidFill>
                <a:schemeClr val="tx1"/>
              </a:solidFill>
              <a:latin typeface="Gill Sans MT" pitchFamily="34" charset="0"/>
              <a:ea typeface="+mn-ea"/>
              <a:cs typeface="+mn-cs"/>
            </a:endParaRPr>
          </a:p>
          <a:p>
            <a:r>
              <a:rPr lang="en-US" sz="4000" dirty="0" smtClean="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rPr>
              <a:t>Yes, if </a:t>
            </a:r>
            <a:r>
              <a:rPr lang="en-US" sz="4000" dirty="0" smtClean="0">
                <a:latin typeface="Gill Sans MT" pitchFamily="34" charset="0"/>
              </a:rPr>
              <a:t>the </a:t>
            </a:r>
            <a:r>
              <a:rPr lang="en-US" sz="4000" dirty="0">
                <a:latin typeface="Gill Sans MT" pitchFamily="34" charset="0"/>
              </a:rPr>
              <a:t>room is included in the employee’s federal wages.</a:t>
            </a:r>
          </a:p>
          <a:p>
            <a:pPr algn="l"/>
            <a:endParaRPr lang="en-US" sz="4000" dirty="0">
              <a:solidFill>
                <a:schemeClr val="tx1"/>
              </a:solidFill>
              <a:latin typeface="Gill Sans MT" pitchFamily="34" charset="0"/>
              <a:ea typeface="+mn-ea"/>
              <a:cs typeface="+mn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98967" y="1863042"/>
            <a:ext cx="73152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dirty="0" smtClean="0">
                <a:solidFill>
                  <a:srgbClr val="FF6600"/>
                </a:solidFill>
                <a:latin typeface="Gill Sans MT" pitchFamily="34" charset="0"/>
              </a:rPr>
              <a:t>Does the fee apply to</a:t>
            </a:r>
          </a:p>
        </p:txBody>
      </p:sp>
    </p:spTree>
    <p:extLst>
      <p:ext uri="{BB962C8B-B14F-4D97-AF65-F5344CB8AC3E}">
        <p14:creationId xmlns:p14="http://schemas.microsoft.com/office/powerpoint/2010/main" val="243490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946230" y="3200400"/>
            <a:ext cx="7315200" cy="8382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dirty="0" smtClean="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rPr>
              <a:t>BOGOs?</a:t>
            </a:r>
          </a:p>
          <a:p>
            <a:endParaRPr lang="en-US" sz="4000" dirty="0" smtClean="0">
              <a:solidFill>
                <a:schemeClr val="tx1"/>
              </a:solidFill>
              <a:latin typeface="Gill Sans MT" pitchFamily="34" charset="0"/>
              <a:ea typeface="+mn-ea"/>
              <a:cs typeface="+mn-cs"/>
            </a:endParaRPr>
          </a:p>
          <a:p>
            <a:r>
              <a:rPr lang="en-US" sz="4000" dirty="0" smtClean="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rPr>
              <a:t>Yes.</a:t>
            </a:r>
            <a:endParaRPr lang="en-US" sz="4000" dirty="0">
              <a:solidFill>
                <a:schemeClr val="tx1"/>
              </a:solidFill>
              <a:latin typeface="Gill Sans MT" pitchFamily="34" charset="0"/>
              <a:ea typeface="+mn-ea"/>
              <a:cs typeface="+mn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13435" y="1752600"/>
            <a:ext cx="73152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dirty="0" smtClean="0">
                <a:solidFill>
                  <a:srgbClr val="FF6600"/>
                </a:solidFill>
                <a:latin typeface="Gill Sans MT" pitchFamily="34" charset="0"/>
              </a:rPr>
              <a:t>Does the fee apply to</a:t>
            </a:r>
          </a:p>
        </p:txBody>
      </p:sp>
    </p:spTree>
    <p:extLst>
      <p:ext uri="{BB962C8B-B14F-4D97-AF65-F5344CB8AC3E}">
        <p14:creationId xmlns:p14="http://schemas.microsoft.com/office/powerpoint/2010/main" val="283495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2971800"/>
            <a:ext cx="8229600" cy="31543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4000" dirty="0">
                <a:latin typeface="Gill Sans MT" pitchFamily="34" charset="0"/>
              </a:rPr>
              <a:t>“Buy 4 nights, get the 5th night free.” </a:t>
            </a:r>
            <a:endParaRPr lang="en-US" sz="4000" dirty="0" smtClean="0">
              <a:latin typeface="Gill Sans MT" pitchFamily="34" charset="0"/>
            </a:endParaRPr>
          </a:p>
          <a:p>
            <a:pPr marL="0" indent="0" algn="ctr">
              <a:buNone/>
            </a:pPr>
            <a:r>
              <a:rPr lang="en-US" sz="4000" dirty="0">
                <a:latin typeface="Gill Sans MT" pitchFamily="34" charset="0"/>
              </a:rPr>
              <a:t>Fee=$25</a:t>
            </a:r>
          </a:p>
          <a:p>
            <a:pPr marL="0" indent="0" algn="ctr">
              <a:buNone/>
            </a:pPr>
            <a:r>
              <a:rPr lang="en-US" sz="4000" dirty="0">
                <a:latin typeface="Gill Sans MT" pitchFamily="34" charset="0"/>
              </a:rPr>
              <a:t>($5 x 5 nights)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1905000"/>
            <a:ext cx="82296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dirty="0" smtClean="0">
                <a:solidFill>
                  <a:srgbClr val="FF6600"/>
                </a:solidFill>
                <a:latin typeface="Gill Sans MT" pitchFamily="34" charset="0"/>
              </a:rPr>
              <a:t>BOGO example:</a:t>
            </a:r>
            <a:endParaRPr lang="en-US" sz="4000" dirty="0">
              <a:solidFill>
                <a:srgbClr val="FF6600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12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2971800"/>
            <a:ext cx="8229600" cy="31543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4000" dirty="0" smtClean="0">
                <a:latin typeface="Gill Sans MT" pitchFamily="34" charset="0"/>
              </a:rPr>
              <a:t>“Rent 50 rooms, get </a:t>
            </a:r>
            <a:r>
              <a:rPr lang="en-US" sz="4000" dirty="0" smtClean="0">
                <a:latin typeface="+mj-lt"/>
              </a:rPr>
              <a:t>1</a:t>
            </a:r>
            <a:r>
              <a:rPr lang="en-US" sz="4000" dirty="0" smtClean="0">
                <a:latin typeface="Gill Sans MT" pitchFamily="34" charset="0"/>
              </a:rPr>
              <a:t> room free.”</a:t>
            </a:r>
            <a:r>
              <a:rPr lang="en-US" sz="4000" dirty="0">
                <a:latin typeface="Gill Sans MT" pitchFamily="34" charset="0"/>
              </a:rPr>
              <a:t> </a:t>
            </a:r>
            <a:endParaRPr lang="en-US" sz="4000" dirty="0" smtClean="0">
              <a:latin typeface="Gill Sans MT" pitchFamily="34" charset="0"/>
            </a:endParaRPr>
          </a:p>
          <a:p>
            <a:pPr marL="0" indent="0" algn="ctr">
              <a:buNone/>
            </a:pPr>
            <a:r>
              <a:rPr lang="en-US" sz="4000" dirty="0" smtClean="0">
                <a:latin typeface="Gill Sans MT" pitchFamily="34" charset="0"/>
              </a:rPr>
              <a:t>Fee per night=$255</a:t>
            </a:r>
            <a:endParaRPr lang="en-US" sz="4000" dirty="0">
              <a:latin typeface="Gill Sans MT" pitchFamily="34" charset="0"/>
            </a:endParaRPr>
          </a:p>
          <a:p>
            <a:pPr marL="0" indent="0" algn="ctr">
              <a:buNone/>
            </a:pPr>
            <a:r>
              <a:rPr lang="en-US" sz="4000" dirty="0">
                <a:latin typeface="Gill Sans MT" pitchFamily="34" charset="0"/>
              </a:rPr>
              <a:t>($5 x </a:t>
            </a:r>
            <a:r>
              <a:rPr lang="en-US" sz="4000" dirty="0" smtClean="0">
                <a:latin typeface="Gill Sans MT" pitchFamily="34" charset="0"/>
              </a:rPr>
              <a:t>51 rooms)</a:t>
            </a:r>
            <a:endParaRPr lang="en-US" sz="4000" dirty="0">
              <a:latin typeface="Gill Sans MT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1905000"/>
            <a:ext cx="82296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dirty="0" smtClean="0">
                <a:solidFill>
                  <a:srgbClr val="FF6600"/>
                </a:solidFill>
                <a:latin typeface="Gill Sans MT" pitchFamily="34" charset="0"/>
              </a:rPr>
              <a:t>BOGO example:</a:t>
            </a:r>
            <a:endParaRPr lang="en-US" sz="4000" dirty="0">
              <a:solidFill>
                <a:srgbClr val="FF6600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21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914400" y="2514600"/>
            <a:ext cx="7315200" cy="4114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dirty="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rPr>
              <a:t>r</a:t>
            </a:r>
            <a:r>
              <a:rPr lang="en-US" sz="4000" dirty="0" smtClean="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rPr>
              <a:t>ooms purchased by redeeming reward points?</a:t>
            </a:r>
          </a:p>
          <a:p>
            <a:endParaRPr lang="en-US" sz="2800" dirty="0">
              <a:solidFill>
                <a:schemeClr val="tx1"/>
              </a:solidFill>
              <a:latin typeface="Gill Sans MT" pitchFamily="34" charset="0"/>
              <a:ea typeface="+mn-ea"/>
              <a:cs typeface="+mn-cs"/>
            </a:endParaRPr>
          </a:p>
          <a:p>
            <a:r>
              <a:rPr lang="en-US" sz="4000" dirty="0" smtClean="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rPr>
              <a:t>Yes, if </a:t>
            </a:r>
            <a:r>
              <a:rPr lang="en-US" sz="4000" dirty="0">
                <a:latin typeface="Gill Sans MT" pitchFamily="34" charset="0"/>
              </a:rPr>
              <a:t>the hotel </a:t>
            </a:r>
            <a:r>
              <a:rPr lang="en-US" sz="4000" dirty="0" smtClean="0">
                <a:latin typeface="Gill Sans MT" pitchFamily="34" charset="0"/>
              </a:rPr>
              <a:t>receives consideration (</a:t>
            </a:r>
            <a:r>
              <a:rPr lang="en-US" sz="4000" dirty="0">
                <a:latin typeface="Gill Sans MT" pitchFamily="34" charset="0"/>
              </a:rPr>
              <a:t>e.g., from a fund, a third party, or the customer).</a:t>
            </a:r>
          </a:p>
          <a:p>
            <a:endParaRPr lang="en-US" sz="4000" dirty="0">
              <a:solidFill>
                <a:schemeClr val="tx1"/>
              </a:solidFill>
              <a:latin typeface="Gill Sans MT" pitchFamily="34" charset="0"/>
              <a:ea typeface="+mn-ea"/>
              <a:cs typeface="+mn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914400" y="1553901"/>
            <a:ext cx="73152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dirty="0" smtClean="0">
                <a:solidFill>
                  <a:srgbClr val="FF6600"/>
                </a:solidFill>
                <a:latin typeface="Gill Sans MT" pitchFamily="34" charset="0"/>
              </a:rPr>
              <a:t>Does the fee apply to</a:t>
            </a:r>
          </a:p>
        </p:txBody>
      </p:sp>
    </p:spTree>
    <p:extLst>
      <p:ext uri="{BB962C8B-B14F-4D97-AF65-F5344CB8AC3E}">
        <p14:creationId xmlns:p14="http://schemas.microsoft.com/office/powerpoint/2010/main" val="111609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762000" y="3733800"/>
            <a:ext cx="7620000" cy="26971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4000" dirty="0" smtClean="0">
                <a:latin typeface="Gill Sans MT" pitchFamily="34" charset="0"/>
              </a:rPr>
              <a:t>Yes, if the customer pays and the room is not re-offered.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14400" y="2514600"/>
            <a:ext cx="7315200" cy="12192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dirty="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rPr>
              <a:t>n</a:t>
            </a:r>
            <a:r>
              <a:rPr lang="en-US" sz="4000" dirty="0" smtClean="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rPr>
              <a:t>o-shows?</a:t>
            </a:r>
            <a:endParaRPr lang="en-US" sz="4000" dirty="0">
              <a:solidFill>
                <a:schemeClr val="tx1"/>
              </a:solidFill>
              <a:latin typeface="Gill Sans MT" pitchFamily="34" charset="0"/>
              <a:ea typeface="+mn-ea"/>
              <a:cs typeface="+mn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14400" y="1553901"/>
            <a:ext cx="73152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dirty="0" smtClean="0">
                <a:solidFill>
                  <a:srgbClr val="FF6600"/>
                </a:solidFill>
                <a:latin typeface="Gill Sans MT" pitchFamily="34" charset="0"/>
              </a:rPr>
              <a:t>Does the fee apply to</a:t>
            </a:r>
          </a:p>
        </p:txBody>
      </p:sp>
    </p:spTree>
    <p:extLst>
      <p:ext uri="{BB962C8B-B14F-4D97-AF65-F5344CB8AC3E}">
        <p14:creationId xmlns:p14="http://schemas.microsoft.com/office/powerpoint/2010/main" val="33124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916329" y="2265744"/>
            <a:ext cx="7315200" cy="6096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dirty="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rPr>
              <a:t>s</a:t>
            </a:r>
            <a:r>
              <a:rPr lang="en-US" sz="4000" dirty="0" smtClean="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rPr>
              <a:t>tudent housing?</a:t>
            </a:r>
            <a:endParaRPr lang="en-US" sz="4000" dirty="0">
              <a:solidFill>
                <a:schemeClr val="tx1"/>
              </a:solidFill>
              <a:latin typeface="Gill Sans MT" pitchFamily="34" charset="0"/>
              <a:ea typeface="+mn-ea"/>
              <a:cs typeface="+mn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14400" y="1553901"/>
            <a:ext cx="73152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dirty="0" smtClean="0">
                <a:solidFill>
                  <a:srgbClr val="FF6600"/>
                </a:solidFill>
                <a:latin typeface="Gill Sans MT" pitchFamily="34" charset="0"/>
              </a:rPr>
              <a:t>Does the fee apply to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63615" y="3124200"/>
            <a:ext cx="7816770" cy="3429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just"/>
            <a:r>
              <a:rPr lang="en-US" dirty="0" smtClean="0">
                <a:latin typeface="Gill Sans MT" pitchFamily="34" charset="0"/>
              </a:rPr>
              <a:t>No.  A </a:t>
            </a:r>
            <a:r>
              <a:rPr lang="en-US" dirty="0">
                <a:latin typeface="Gill Sans MT" pitchFamily="34" charset="0"/>
              </a:rPr>
              <a:t>facility providing housing to </a:t>
            </a:r>
            <a:r>
              <a:rPr lang="en-US" dirty="0" smtClean="0">
                <a:latin typeface="Gill Sans MT" pitchFamily="34" charset="0"/>
              </a:rPr>
              <a:t>students </a:t>
            </a:r>
            <a:r>
              <a:rPr lang="en-US" u="sng" dirty="0">
                <a:latin typeface="Gill Sans MT" pitchFamily="34" charset="0"/>
              </a:rPr>
              <a:t>pursuant to a contract with a school </a:t>
            </a:r>
            <a:r>
              <a:rPr lang="en-US" dirty="0">
                <a:latin typeface="Gill Sans MT" pitchFamily="34" charset="0"/>
              </a:rPr>
              <a:t>is not subject to the fee, so long </a:t>
            </a:r>
            <a:r>
              <a:rPr lang="en-US" dirty="0" smtClean="0">
                <a:latin typeface="Gill Sans MT" pitchFamily="34" charset="0"/>
              </a:rPr>
              <a:t>as </a:t>
            </a:r>
            <a:r>
              <a:rPr lang="en-US" dirty="0">
                <a:latin typeface="Gill Sans MT" pitchFamily="34" charset="0"/>
              </a:rPr>
              <a:t>the facility does not </a:t>
            </a:r>
            <a:r>
              <a:rPr lang="en-US" dirty="0" smtClean="0">
                <a:latin typeface="Gill Sans MT" pitchFamily="34" charset="0"/>
              </a:rPr>
              <a:t>provide housekeeping</a:t>
            </a:r>
            <a:r>
              <a:rPr lang="en-US" dirty="0">
                <a:latin typeface="Gill Sans MT" pitchFamily="34" charset="0"/>
              </a:rPr>
              <a:t>, linen, or other customary hotel services.</a:t>
            </a:r>
            <a:endParaRPr lang="en-US" dirty="0"/>
          </a:p>
          <a:p>
            <a:endParaRPr lang="en-US" sz="4000" dirty="0">
              <a:solidFill>
                <a:schemeClr val="tx1"/>
              </a:solidFill>
              <a:latin typeface="Gill Sans MT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983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2971800"/>
            <a:ext cx="8229600" cy="31543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sz="4000" dirty="0" smtClean="0">
                <a:latin typeface="Gill Sans MT" pitchFamily="34" charset="0"/>
              </a:rPr>
              <a:t>House Bills 170 and 106</a:t>
            </a:r>
            <a:endParaRPr lang="en-US" sz="4000" dirty="0">
              <a:latin typeface="Gill Sans MT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1905000"/>
            <a:ext cx="82296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dirty="0" smtClean="0">
                <a:solidFill>
                  <a:srgbClr val="FF6600"/>
                </a:solidFill>
                <a:latin typeface="Gill Sans MT" pitchFamily="34" charset="0"/>
              </a:rPr>
              <a:t>Why the fee?</a:t>
            </a:r>
            <a:endParaRPr lang="en-US" sz="4000" dirty="0">
              <a:solidFill>
                <a:srgbClr val="FF6600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74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914400" y="1553901"/>
            <a:ext cx="73152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dirty="0" smtClean="0">
                <a:solidFill>
                  <a:srgbClr val="FF6600"/>
                </a:solidFill>
                <a:latin typeface="Gill Sans MT" pitchFamily="34" charset="0"/>
              </a:rPr>
              <a:t>Travel Reservation Companies</a:t>
            </a:r>
          </a:p>
        </p:txBody>
      </p:sp>
      <p:sp>
        <p:nvSpPr>
          <p:cNvPr id="2" name="Rectangle 1"/>
          <p:cNvSpPr/>
          <p:nvPr/>
        </p:nvSpPr>
        <p:spPr>
          <a:xfrm>
            <a:off x="914400" y="2438400"/>
            <a:ext cx="73152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 smtClean="0">
                <a:latin typeface="Gill Sans MT" pitchFamily="34" charset="0"/>
              </a:rPr>
              <a:t>If a third-party travel reservation company contracts with a hotel to collect taxes and/or fees</a:t>
            </a:r>
            <a:r>
              <a:rPr lang="en-US" sz="4000" dirty="0">
                <a:latin typeface="Gill Sans MT" pitchFamily="34" charset="0"/>
              </a:rPr>
              <a:t>, then the Department may assess and collect state hotel-motel fees from </a:t>
            </a:r>
            <a:r>
              <a:rPr lang="en-US" sz="4000" u="sng" dirty="0">
                <a:latin typeface="Gill Sans MT" pitchFamily="34" charset="0"/>
              </a:rPr>
              <a:t>either</a:t>
            </a:r>
            <a:r>
              <a:rPr lang="en-US" sz="4000" dirty="0">
                <a:latin typeface="Gill Sans MT" pitchFamily="34" charset="0"/>
              </a:rPr>
              <a:t> the hotel or the reservation company</a:t>
            </a:r>
            <a:r>
              <a:rPr lang="en-US" sz="4000" dirty="0" smtClean="0">
                <a:latin typeface="Gill Sans MT" pitchFamily="34" charset="0"/>
              </a:rPr>
              <a:t>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49649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914400" y="1553901"/>
            <a:ext cx="73152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dirty="0" smtClean="0">
                <a:solidFill>
                  <a:srgbClr val="FF6600"/>
                </a:solidFill>
                <a:latin typeface="Gill Sans MT" pitchFamily="34" charset="0"/>
              </a:rPr>
              <a:t>How to report and remit?</a:t>
            </a:r>
          </a:p>
        </p:txBody>
      </p:sp>
      <p:sp>
        <p:nvSpPr>
          <p:cNvPr id="2" name="Rectangle 1"/>
          <p:cNvSpPr/>
          <p:nvPr/>
        </p:nvSpPr>
        <p:spPr>
          <a:xfrm>
            <a:off x="918258" y="2491081"/>
            <a:ext cx="7315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latin typeface="Gill Sans MT" pitchFamily="34" charset="0"/>
              </a:rPr>
              <a:t>Electronic reporting &amp; EFT only</a:t>
            </a:r>
            <a:endParaRPr lang="en-US" sz="4000" dirty="0">
              <a:latin typeface="Gill Sans MT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18258" y="3505200"/>
            <a:ext cx="7315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latin typeface="Gill Sans MT" pitchFamily="34" charset="0"/>
              </a:rPr>
              <a:t>Register and report on</a:t>
            </a:r>
          </a:p>
          <a:p>
            <a:pPr algn="ctr"/>
            <a:r>
              <a:rPr lang="en-US" sz="4000" dirty="0" smtClean="0">
                <a:latin typeface="Gill Sans MT" pitchFamily="34" charset="0"/>
              </a:rPr>
              <a:t>Georgia Tax Center</a:t>
            </a:r>
          </a:p>
          <a:p>
            <a:pPr algn="ctr"/>
            <a:r>
              <a:rPr lang="en-US" sz="4000" u="sng" dirty="0" smtClean="0">
                <a:latin typeface="Gill Sans MT" pitchFamily="34" charset="0"/>
              </a:rPr>
              <a:t>gtc.dor.ga.gov</a:t>
            </a:r>
          </a:p>
        </p:txBody>
      </p:sp>
    </p:spTree>
    <p:extLst>
      <p:ext uri="{BB962C8B-B14F-4D97-AF65-F5344CB8AC3E}">
        <p14:creationId xmlns:p14="http://schemas.microsoft.com/office/powerpoint/2010/main" val="47528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https</a:t>
            </a:r>
            <a:r>
              <a:rPr lang="en-US"/>
              <a:t>://</a:t>
            </a:r>
            <a:r>
              <a:rPr lang="en-US" smtClean="0"/>
              <a:t>gtc.dor.ga.gov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133600"/>
            <a:ext cx="7391400" cy="4155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804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5" t="30371" r="74763" b="26481"/>
          <a:stretch/>
        </p:blipFill>
        <p:spPr bwMode="auto">
          <a:xfrm>
            <a:off x="914400" y="1676400"/>
            <a:ext cx="5105400" cy="443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077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97" y="1777652"/>
            <a:ext cx="5095875" cy="407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81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752600"/>
            <a:ext cx="4954859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738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914400" y="1553901"/>
            <a:ext cx="73152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dirty="0" smtClean="0">
                <a:solidFill>
                  <a:srgbClr val="FF6600"/>
                </a:solidFill>
                <a:latin typeface="Gill Sans MT" pitchFamily="34" charset="0"/>
              </a:rPr>
              <a:t>How to report and remit?</a:t>
            </a:r>
          </a:p>
        </p:txBody>
      </p:sp>
      <p:sp>
        <p:nvSpPr>
          <p:cNvPr id="2" name="Rectangle 1"/>
          <p:cNvSpPr/>
          <p:nvPr/>
        </p:nvSpPr>
        <p:spPr>
          <a:xfrm>
            <a:off x="914400" y="2828836"/>
            <a:ext cx="7315200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latin typeface="Gill Sans MT" pitchFamily="34" charset="0"/>
              </a:rPr>
              <a:t>Each seller needs:</a:t>
            </a:r>
          </a:p>
          <a:p>
            <a:pPr algn="ctr"/>
            <a:endParaRPr lang="en-US" sz="1800" dirty="0" smtClean="0">
              <a:latin typeface="Gill Sans MT" pitchFamily="34" charset="0"/>
            </a:endParaRPr>
          </a:p>
          <a:p>
            <a:pPr algn="ctr"/>
            <a:r>
              <a:rPr lang="en-US" sz="4000" dirty="0" smtClean="0">
                <a:latin typeface="Gill Sans MT" pitchFamily="34" charset="0"/>
              </a:rPr>
              <a:t>a sales tax number </a:t>
            </a:r>
          </a:p>
          <a:p>
            <a:pPr algn="ctr"/>
            <a:r>
              <a:rPr lang="en-US" sz="4000" dirty="0">
                <a:latin typeface="Gill Sans MT" pitchFamily="34" charset="0"/>
              </a:rPr>
              <a:t>+</a:t>
            </a:r>
            <a:endParaRPr lang="en-US" sz="4000" dirty="0" smtClean="0">
              <a:latin typeface="Gill Sans MT" pitchFamily="34" charset="0"/>
            </a:endParaRPr>
          </a:p>
          <a:p>
            <a:pPr algn="ctr"/>
            <a:r>
              <a:rPr lang="en-US" sz="4000" dirty="0" smtClean="0">
                <a:latin typeface="Gill Sans MT" pitchFamily="34" charset="0"/>
              </a:rPr>
              <a:t>a state hotel-motel fee number (HMF-000000)</a:t>
            </a:r>
            <a:endParaRPr lang="en-US" sz="40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45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914400" y="1553901"/>
            <a:ext cx="73152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dirty="0" smtClean="0">
                <a:solidFill>
                  <a:srgbClr val="FF6600"/>
                </a:solidFill>
                <a:latin typeface="Gill Sans MT" pitchFamily="34" charset="0"/>
              </a:rPr>
              <a:t>How to report and remit?</a:t>
            </a:r>
          </a:p>
        </p:txBody>
      </p:sp>
      <p:sp>
        <p:nvSpPr>
          <p:cNvPr id="2" name="Rectangle 1"/>
          <p:cNvSpPr/>
          <p:nvPr/>
        </p:nvSpPr>
        <p:spPr>
          <a:xfrm>
            <a:off x="914400" y="2828836"/>
            <a:ext cx="73152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/>
              <a:t>1 </a:t>
            </a:r>
            <a:r>
              <a:rPr lang="en-US" sz="4000" dirty="0" smtClean="0">
                <a:latin typeface="Gill Sans MT" pitchFamily="34" charset="0"/>
              </a:rPr>
              <a:t>state hotel-motel fee number per seller, </a:t>
            </a:r>
            <a:r>
              <a:rPr lang="en-US" sz="4000" u="sng" dirty="0" smtClean="0">
                <a:latin typeface="Gill Sans MT" pitchFamily="34" charset="0"/>
              </a:rPr>
              <a:t>even</a:t>
            </a:r>
            <a:r>
              <a:rPr lang="en-US" sz="4000" dirty="0" smtClean="0">
                <a:latin typeface="Gill Sans MT" pitchFamily="34" charset="0"/>
              </a:rPr>
              <a:t> if the seller has more than </a:t>
            </a:r>
            <a:r>
              <a:rPr lang="en-US" sz="4000" dirty="0"/>
              <a:t>1</a:t>
            </a:r>
            <a:r>
              <a:rPr lang="en-US" sz="4000" dirty="0" smtClean="0"/>
              <a:t> </a:t>
            </a:r>
            <a:r>
              <a:rPr lang="en-US" sz="4000" dirty="0" smtClean="0">
                <a:latin typeface="Gill Sans MT" pitchFamily="34" charset="0"/>
              </a:rPr>
              <a:t>location.</a:t>
            </a:r>
          </a:p>
          <a:p>
            <a:pPr algn="ctr"/>
            <a:endParaRPr lang="en-US" sz="4000" dirty="0">
              <a:latin typeface="Gill Sans MT" pitchFamily="34" charset="0"/>
            </a:endParaRPr>
          </a:p>
          <a:p>
            <a:pPr algn="ctr"/>
            <a:r>
              <a:rPr lang="en-US" sz="4000" dirty="0"/>
              <a:t>1 </a:t>
            </a:r>
            <a:r>
              <a:rPr lang="en-US" sz="4000" dirty="0">
                <a:latin typeface="Gill Sans MT" pitchFamily="34" charset="0"/>
              </a:rPr>
              <a:t>return per seller, </a:t>
            </a:r>
            <a:r>
              <a:rPr lang="en-US" sz="4000" u="sng" dirty="0">
                <a:latin typeface="Gill Sans MT" pitchFamily="34" charset="0"/>
              </a:rPr>
              <a:t>even</a:t>
            </a:r>
            <a:r>
              <a:rPr lang="en-US" sz="4000" dirty="0">
                <a:latin typeface="Gill Sans MT" pitchFamily="34" charset="0"/>
              </a:rPr>
              <a:t> if the seller has more than </a:t>
            </a:r>
            <a:r>
              <a:rPr lang="en-US" sz="4000" dirty="0"/>
              <a:t>1 </a:t>
            </a:r>
            <a:r>
              <a:rPr lang="en-US" sz="4000" dirty="0">
                <a:latin typeface="Gill Sans MT" pitchFamily="34" charset="0"/>
              </a:rPr>
              <a:t>location.</a:t>
            </a:r>
          </a:p>
          <a:p>
            <a:pPr algn="ctr"/>
            <a:endParaRPr lang="en-US" sz="40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86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914400" y="1553901"/>
            <a:ext cx="73152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dirty="0" smtClean="0">
                <a:solidFill>
                  <a:srgbClr val="FF6600"/>
                </a:solidFill>
                <a:latin typeface="Gill Sans MT" pitchFamily="34" charset="0"/>
              </a:rPr>
              <a:t>When to report and remit?</a:t>
            </a:r>
          </a:p>
        </p:txBody>
      </p:sp>
      <p:sp>
        <p:nvSpPr>
          <p:cNvPr id="2" name="Rectangle 1"/>
          <p:cNvSpPr/>
          <p:nvPr/>
        </p:nvSpPr>
        <p:spPr>
          <a:xfrm>
            <a:off x="914400" y="2828836"/>
            <a:ext cx="7315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20th day of the month following the month of collection</a:t>
            </a:r>
            <a:r>
              <a:rPr lang="en-US" sz="4000" dirty="0" smtClean="0">
                <a:latin typeface="Gill Sans MT" pitchFamily="34" charset="0"/>
              </a:rPr>
              <a:t>.</a:t>
            </a:r>
            <a:endParaRPr lang="en-US" sz="4000" dirty="0">
              <a:latin typeface="Gill Sans MT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14400" y="4648200"/>
            <a:ext cx="7315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/>
              <a:t>“Zero” returns are required.</a:t>
            </a:r>
            <a:endParaRPr lang="en-US" sz="40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91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914400" y="1553901"/>
            <a:ext cx="73152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dirty="0" smtClean="0">
                <a:solidFill>
                  <a:srgbClr val="FF6600"/>
                </a:solidFill>
                <a:latin typeface="Gill Sans MT" pitchFamily="34" charset="0"/>
              </a:rPr>
              <a:t>Vendor’s Compensation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914400" y="2828836"/>
            <a:ext cx="73152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latin typeface="Gill Sans MT" pitchFamily="34" charset="0"/>
              </a:rPr>
              <a:t>3% of </a:t>
            </a:r>
            <a:r>
              <a:rPr lang="en-US" sz="4000" dirty="0">
                <a:latin typeface="Gill Sans MT" pitchFamily="34" charset="0"/>
              </a:rPr>
              <a:t>the first $</a:t>
            </a:r>
            <a:r>
              <a:rPr lang="en-US" sz="4000" dirty="0" smtClean="0">
                <a:latin typeface="Gill Sans MT" pitchFamily="34" charset="0"/>
              </a:rPr>
              <a:t>3,000.00 reported per location</a:t>
            </a:r>
          </a:p>
          <a:p>
            <a:pPr algn="ctr"/>
            <a:r>
              <a:rPr lang="en-US" sz="4000" dirty="0">
                <a:latin typeface="Gill Sans MT" pitchFamily="34" charset="0"/>
              </a:rPr>
              <a:t>+</a:t>
            </a:r>
            <a:endParaRPr lang="en-US" sz="4000" dirty="0" smtClean="0">
              <a:latin typeface="Gill Sans MT" pitchFamily="34" charset="0"/>
            </a:endParaRPr>
          </a:p>
          <a:p>
            <a:pPr algn="ctr"/>
            <a:r>
              <a:rPr lang="en-US" sz="4000" dirty="0" smtClean="0">
                <a:latin typeface="Gill Sans MT" pitchFamily="34" charset="0"/>
              </a:rPr>
              <a:t>.05% of remainder reported per location</a:t>
            </a:r>
            <a:endParaRPr lang="en-US" sz="40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99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2971801"/>
            <a:ext cx="8229600" cy="838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sz="4000" dirty="0" smtClean="0"/>
              <a:t>July </a:t>
            </a:r>
            <a:r>
              <a:rPr lang="en-US" sz="4000" dirty="0"/>
              <a:t>1, </a:t>
            </a:r>
            <a:r>
              <a:rPr lang="en-US" sz="4000" dirty="0" smtClean="0"/>
              <a:t>2015</a:t>
            </a:r>
            <a:endParaRPr lang="en-US" sz="4000" dirty="0">
              <a:latin typeface="Gill Sans MT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1905000"/>
            <a:ext cx="82296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dirty="0" smtClean="0">
                <a:solidFill>
                  <a:srgbClr val="FF6600"/>
                </a:solidFill>
                <a:latin typeface="Gill Sans MT" pitchFamily="34" charset="0"/>
              </a:rPr>
              <a:t>When?</a:t>
            </a:r>
            <a:endParaRPr lang="en-US" sz="4000" dirty="0">
              <a:solidFill>
                <a:srgbClr val="FF6600"/>
              </a:solidFill>
              <a:latin typeface="Gill Sans MT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3822540"/>
            <a:ext cx="8229600" cy="20875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sz="4000" dirty="0"/>
              <a:t>The fee applies to all hotel room rentals that </a:t>
            </a:r>
            <a:r>
              <a:rPr lang="en-US" sz="4000" u="sng" dirty="0"/>
              <a:t>occur</a:t>
            </a:r>
            <a:r>
              <a:rPr lang="en-US" sz="4000" dirty="0"/>
              <a:t> and are </a:t>
            </a:r>
            <a:r>
              <a:rPr lang="en-US" sz="4000" u="sng" dirty="0"/>
              <a:t>paid</a:t>
            </a:r>
            <a:r>
              <a:rPr lang="en-US" sz="4000" dirty="0"/>
              <a:t> for on or after July 1, 2015.</a:t>
            </a:r>
            <a:endParaRPr lang="en-US" sz="40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95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914400" y="1553901"/>
            <a:ext cx="73152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dirty="0" smtClean="0">
                <a:solidFill>
                  <a:srgbClr val="FF6600"/>
                </a:solidFill>
                <a:latin typeface="Gill Sans MT" pitchFamily="34" charset="0"/>
              </a:rPr>
              <a:t>Penalties</a:t>
            </a:r>
          </a:p>
        </p:txBody>
      </p:sp>
      <p:sp>
        <p:nvSpPr>
          <p:cNvPr id="2" name="Rectangle 1"/>
          <p:cNvSpPr/>
          <p:nvPr/>
        </p:nvSpPr>
        <p:spPr>
          <a:xfrm>
            <a:off x="929833" y="2239701"/>
            <a:ext cx="73152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en-US" sz="3600" dirty="0"/>
              <a:t>$5.00 or 5% of tax, whichever is greater, per month with a maximum of $25.00 or 25%, whichever is </a:t>
            </a:r>
            <a:r>
              <a:rPr lang="en-US" sz="3600" dirty="0" smtClean="0"/>
              <a:t>greater</a:t>
            </a:r>
          </a:p>
          <a:p>
            <a:pPr marL="0" lvl="1" algn="ctr"/>
            <a:endParaRPr lang="en-US" sz="3600" dirty="0"/>
          </a:p>
          <a:p>
            <a:pPr algn="ctr"/>
            <a:endParaRPr lang="en-US" sz="4000" dirty="0" smtClean="0">
              <a:latin typeface="Gill Sans MT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14400" y="4666790"/>
            <a:ext cx="73152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dirty="0" smtClean="0">
                <a:solidFill>
                  <a:srgbClr val="FF6600"/>
                </a:solidFill>
                <a:latin typeface="Gill Sans MT" pitchFamily="34" charset="0"/>
              </a:rPr>
              <a:t>Interest</a:t>
            </a:r>
          </a:p>
        </p:txBody>
      </p:sp>
      <p:sp>
        <p:nvSpPr>
          <p:cNvPr id="6" name="Rectangle 5"/>
          <p:cNvSpPr/>
          <p:nvPr/>
        </p:nvSpPr>
        <p:spPr>
          <a:xfrm>
            <a:off x="945266" y="5363633"/>
            <a:ext cx="7315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/>
              <a:t>1% per month</a:t>
            </a:r>
            <a:endParaRPr lang="en-US" sz="40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19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95109" y="2624799"/>
            <a:ext cx="7315200" cy="1455999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b="1" dirty="0" smtClean="0">
                <a:solidFill>
                  <a:srgbClr val="FF6600"/>
                </a:solidFill>
                <a:latin typeface="Gill Sans MT" pitchFamily="34" charset="0"/>
              </a:rPr>
              <a:t>Where to find information about the fee?</a:t>
            </a:r>
          </a:p>
        </p:txBody>
      </p:sp>
    </p:spTree>
    <p:extLst>
      <p:ext uri="{BB962C8B-B14F-4D97-AF65-F5344CB8AC3E}">
        <p14:creationId xmlns:p14="http://schemas.microsoft.com/office/powerpoint/2010/main" val="284857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eft Arrow 3"/>
          <p:cNvSpPr/>
          <p:nvPr/>
        </p:nvSpPr>
        <p:spPr bwMode="auto">
          <a:xfrm>
            <a:off x="5867400" y="3048000"/>
            <a:ext cx="1249010" cy="533400"/>
          </a:xfrm>
          <a:prstGeom prst="lef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0" t="8777" r="4539" b="4304"/>
          <a:stretch/>
        </p:blipFill>
        <p:spPr bwMode="auto">
          <a:xfrm>
            <a:off x="818341" y="2133600"/>
            <a:ext cx="7507319" cy="4276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Left Arrow 4"/>
          <p:cNvSpPr/>
          <p:nvPr/>
        </p:nvSpPr>
        <p:spPr bwMode="auto">
          <a:xfrm rot="326701">
            <a:off x="7698805" y="3331912"/>
            <a:ext cx="1253709" cy="498973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92215" y="1225469"/>
            <a:ext cx="73152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dirty="0" smtClean="0">
                <a:solidFill>
                  <a:srgbClr val="FF6600"/>
                </a:solidFill>
                <a:latin typeface="Gill Sans MT" pitchFamily="34" charset="0"/>
              </a:rPr>
              <a:t>The FAQ</a:t>
            </a:r>
          </a:p>
        </p:txBody>
      </p:sp>
    </p:spTree>
    <p:extLst>
      <p:ext uri="{BB962C8B-B14F-4D97-AF65-F5344CB8AC3E}">
        <p14:creationId xmlns:p14="http://schemas.microsoft.com/office/powerpoint/2010/main" val="11859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eft Arrow 3"/>
          <p:cNvSpPr/>
          <p:nvPr/>
        </p:nvSpPr>
        <p:spPr bwMode="auto">
          <a:xfrm>
            <a:off x="5867400" y="3048000"/>
            <a:ext cx="1249010" cy="533400"/>
          </a:xfrm>
          <a:prstGeom prst="lef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76" t="8945" r="3220" b="5148"/>
          <a:stretch/>
        </p:blipFill>
        <p:spPr bwMode="auto">
          <a:xfrm>
            <a:off x="482351" y="2051613"/>
            <a:ext cx="8179299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Left Arrow 4"/>
          <p:cNvSpPr/>
          <p:nvPr/>
        </p:nvSpPr>
        <p:spPr bwMode="auto">
          <a:xfrm rot="326701">
            <a:off x="6512750" y="3868357"/>
            <a:ext cx="1253709" cy="498973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92215" y="1225469"/>
            <a:ext cx="73152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dirty="0" smtClean="0">
                <a:solidFill>
                  <a:srgbClr val="FF6600"/>
                </a:solidFill>
                <a:latin typeface="Gill Sans MT" pitchFamily="34" charset="0"/>
              </a:rPr>
              <a:t>The FAQ</a:t>
            </a:r>
          </a:p>
        </p:txBody>
      </p:sp>
    </p:spTree>
    <p:extLst>
      <p:ext uri="{BB962C8B-B14F-4D97-AF65-F5344CB8AC3E}">
        <p14:creationId xmlns:p14="http://schemas.microsoft.com/office/powerpoint/2010/main" val="140288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eft Arrow 3"/>
          <p:cNvSpPr/>
          <p:nvPr/>
        </p:nvSpPr>
        <p:spPr bwMode="auto">
          <a:xfrm>
            <a:off x="5867400" y="3048000"/>
            <a:ext cx="1249010" cy="533400"/>
          </a:xfrm>
          <a:prstGeom prst="lef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95" t="7595" r="3545" b="4472"/>
          <a:stretch/>
        </p:blipFill>
        <p:spPr bwMode="auto">
          <a:xfrm>
            <a:off x="647700" y="1876545"/>
            <a:ext cx="7848600" cy="4387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Left Arrow 4"/>
          <p:cNvSpPr/>
          <p:nvPr/>
        </p:nvSpPr>
        <p:spPr bwMode="auto">
          <a:xfrm rot="326701">
            <a:off x="6269245" y="5316157"/>
            <a:ext cx="1253709" cy="498973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92215" y="1225469"/>
            <a:ext cx="73152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dirty="0" smtClean="0">
                <a:solidFill>
                  <a:srgbClr val="FF6600"/>
                </a:solidFill>
                <a:latin typeface="Gill Sans MT" pitchFamily="34" charset="0"/>
              </a:rPr>
              <a:t>The FAQ</a:t>
            </a:r>
          </a:p>
        </p:txBody>
      </p:sp>
    </p:spTree>
    <p:extLst>
      <p:ext uri="{BB962C8B-B14F-4D97-AF65-F5344CB8AC3E}">
        <p14:creationId xmlns:p14="http://schemas.microsoft.com/office/powerpoint/2010/main" val="85497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eft Arrow 3"/>
          <p:cNvSpPr/>
          <p:nvPr/>
        </p:nvSpPr>
        <p:spPr bwMode="auto">
          <a:xfrm>
            <a:off x="5867400" y="3048000"/>
            <a:ext cx="1249010" cy="533400"/>
          </a:xfrm>
          <a:prstGeom prst="lef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4" t="8102" r="4847" b="5147"/>
          <a:stretch/>
        </p:blipFill>
        <p:spPr bwMode="auto">
          <a:xfrm>
            <a:off x="641503" y="1828800"/>
            <a:ext cx="7860995" cy="4565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Left Arrow 4"/>
          <p:cNvSpPr/>
          <p:nvPr/>
        </p:nvSpPr>
        <p:spPr bwMode="auto">
          <a:xfrm rot="326701">
            <a:off x="4211847" y="4756563"/>
            <a:ext cx="1253709" cy="498973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92215" y="1225469"/>
            <a:ext cx="73152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dirty="0" smtClean="0">
                <a:solidFill>
                  <a:srgbClr val="FF6600"/>
                </a:solidFill>
                <a:latin typeface="Gill Sans MT" pitchFamily="34" charset="0"/>
              </a:rPr>
              <a:t>The FAQ</a:t>
            </a:r>
          </a:p>
        </p:txBody>
      </p:sp>
    </p:spTree>
    <p:extLst>
      <p:ext uri="{BB962C8B-B14F-4D97-AF65-F5344CB8AC3E}">
        <p14:creationId xmlns:p14="http://schemas.microsoft.com/office/powerpoint/2010/main" val="237624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914400" y="1553901"/>
            <a:ext cx="73152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dirty="0" smtClean="0">
                <a:solidFill>
                  <a:srgbClr val="FF6600"/>
                </a:solidFill>
                <a:latin typeface="Gill Sans MT" pitchFamily="34" charset="0"/>
              </a:rPr>
              <a:t>The Regulation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762000" y="2828836"/>
            <a:ext cx="762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latin typeface="Gill Sans MT" pitchFamily="34" charset="0"/>
              </a:rPr>
              <a:t>Emergency Rule 560-13-2-.30-.01</a:t>
            </a:r>
            <a:endParaRPr lang="en-US" sz="36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52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914400" y="1377535"/>
            <a:ext cx="73152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dirty="0" smtClean="0">
                <a:solidFill>
                  <a:srgbClr val="FF6600"/>
                </a:solidFill>
                <a:latin typeface="Gill Sans MT" pitchFamily="34" charset="0"/>
              </a:rPr>
              <a:t>The Regulation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63" t="7764" r="3870" b="7679"/>
          <a:stretch/>
        </p:blipFill>
        <p:spPr bwMode="auto">
          <a:xfrm>
            <a:off x="506760" y="2133600"/>
            <a:ext cx="8180040" cy="4503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Left Arrow 3"/>
          <p:cNvSpPr/>
          <p:nvPr/>
        </p:nvSpPr>
        <p:spPr bwMode="auto">
          <a:xfrm rot="326701">
            <a:off x="5888247" y="3487357"/>
            <a:ext cx="1253709" cy="498973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97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914400" y="1377535"/>
            <a:ext cx="73152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dirty="0" smtClean="0">
                <a:solidFill>
                  <a:srgbClr val="FF6600"/>
                </a:solidFill>
                <a:latin typeface="Gill Sans MT" pitchFamily="34" charset="0"/>
              </a:rPr>
              <a:t>The Regulation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40" t="8438" r="7776" b="5486"/>
          <a:stretch/>
        </p:blipFill>
        <p:spPr bwMode="auto">
          <a:xfrm>
            <a:off x="1208210" y="2063335"/>
            <a:ext cx="6727581" cy="4508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Left Arrow 3"/>
          <p:cNvSpPr/>
          <p:nvPr/>
        </p:nvSpPr>
        <p:spPr bwMode="auto">
          <a:xfrm rot="326701">
            <a:off x="5659645" y="5978131"/>
            <a:ext cx="1253709" cy="498973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36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914400" y="1377535"/>
            <a:ext cx="73152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dirty="0" smtClean="0">
                <a:solidFill>
                  <a:srgbClr val="FF6600"/>
                </a:solidFill>
                <a:latin typeface="Gill Sans MT" pitchFamily="34" charset="0"/>
              </a:rPr>
              <a:t>The Regulation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4" t="7765" r="9566" b="4703"/>
          <a:stretch/>
        </p:blipFill>
        <p:spPr bwMode="auto">
          <a:xfrm>
            <a:off x="1186291" y="2067193"/>
            <a:ext cx="6771418" cy="4707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Left Arrow 3"/>
          <p:cNvSpPr/>
          <p:nvPr/>
        </p:nvSpPr>
        <p:spPr bwMode="auto">
          <a:xfrm rot="326701">
            <a:off x="3945146" y="4782756"/>
            <a:ext cx="1253709" cy="498973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44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2590800"/>
            <a:ext cx="8229600" cy="685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sz="4000" dirty="0" smtClean="0">
                <a:latin typeface="Gill Sans MT" pitchFamily="34" charset="0"/>
              </a:rPr>
              <a:t>“Hotels”</a:t>
            </a:r>
            <a:endParaRPr lang="en-US" sz="4000" dirty="0">
              <a:latin typeface="Gill Sans MT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1676400"/>
            <a:ext cx="82296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dirty="0" smtClean="0">
                <a:solidFill>
                  <a:srgbClr val="FF6600"/>
                </a:solidFill>
                <a:latin typeface="Gill Sans MT" pitchFamily="34" charset="0"/>
              </a:rPr>
              <a:t>Who charges the fee?</a:t>
            </a:r>
            <a:endParaRPr lang="en-US" sz="4000" dirty="0">
              <a:solidFill>
                <a:srgbClr val="FF6600"/>
              </a:solidFill>
              <a:latin typeface="Gill Sans MT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3657600"/>
            <a:ext cx="82296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dirty="0" smtClean="0">
                <a:solidFill>
                  <a:srgbClr val="FF6600"/>
                </a:solidFill>
                <a:latin typeface="Gill Sans MT" pitchFamily="34" charset="0"/>
              </a:rPr>
              <a:t>What is a “hotel”?</a:t>
            </a:r>
            <a:endParaRPr lang="en-US" sz="4000" dirty="0">
              <a:solidFill>
                <a:srgbClr val="FF6600"/>
              </a:solidFill>
              <a:latin typeface="Gill Sans MT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4495800"/>
            <a:ext cx="8229600" cy="1447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sz="4000" dirty="0" smtClean="0">
                <a:latin typeface="Gill Sans MT" pitchFamily="34" charset="0"/>
              </a:rPr>
              <a:t>A building with 5 or more “hotel rooms” under common ownership</a:t>
            </a:r>
            <a:endParaRPr lang="en-US" sz="40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4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95109" y="2624799"/>
            <a:ext cx="7315200" cy="1455999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b="1" dirty="0" smtClean="0">
                <a:solidFill>
                  <a:srgbClr val="FF6600"/>
                </a:solidFill>
                <a:latin typeface="Gill Sans MT" pitchFamily="34" charset="0"/>
              </a:rPr>
              <a:t>Sign up to receive updates!</a:t>
            </a:r>
          </a:p>
        </p:txBody>
      </p:sp>
    </p:spTree>
    <p:extLst>
      <p:ext uri="{BB962C8B-B14F-4D97-AF65-F5344CB8AC3E}">
        <p14:creationId xmlns:p14="http://schemas.microsoft.com/office/powerpoint/2010/main" val="379117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21" t="7765" r="7776" b="4641"/>
          <a:stretch/>
        </p:blipFill>
        <p:spPr bwMode="auto">
          <a:xfrm>
            <a:off x="1130167" y="2086484"/>
            <a:ext cx="6883666" cy="4528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914400" y="1377535"/>
            <a:ext cx="73152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dirty="0" smtClean="0">
                <a:solidFill>
                  <a:srgbClr val="FF6600"/>
                </a:solidFill>
                <a:latin typeface="Gill Sans MT" pitchFamily="34" charset="0"/>
              </a:rPr>
              <a:t>The Revenue Messenger</a:t>
            </a:r>
          </a:p>
        </p:txBody>
      </p:sp>
      <p:sp>
        <p:nvSpPr>
          <p:cNvPr id="4" name="Left Arrow 3"/>
          <p:cNvSpPr/>
          <p:nvPr/>
        </p:nvSpPr>
        <p:spPr bwMode="auto">
          <a:xfrm rot="326701">
            <a:off x="6650245" y="3182557"/>
            <a:ext cx="1253709" cy="498973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25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06" t="7595" r="10109" b="4641"/>
          <a:stretch/>
        </p:blipFill>
        <p:spPr bwMode="auto">
          <a:xfrm>
            <a:off x="1374903" y="2063335"/>
            <a:ext cx="6394194" cy="457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Left Arrow 3"/>
          <p:cNvSpPr/>
          <p:nvPr/>
        </p:nvSpPr>
        <p:spPr bwMode="auto">
          <a:xfrm rot="326701">
            <a:off x="2916446" y="4858956"/>
            <a:ext cx="1253709" cy="498973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14400" y="1377535"/>
            <a:ext cx="73152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dirty="0" smtClean="0">
                <a:solidFill>
                  <a:srgbClr val="FF6600"/>
                </a:solidFill>
                <a:latin typeface="Gill Sans MT" pitchFamily="34" charset="0"/>
              </a:rPr>
              <a:t>The Revenue Messenger</a:t>
            </a:r>
          </a:p>
        </p:txBody>
      </p:sp>
    </p:spTree>
    <p:extLst>
      <p:ext uri="{BB962C8B-B14F-4D97-AF65-F5344CB8AC3E}">
        <p14:creationId xmlns:p14="http://schemas.microsoft.com/office/powerpoint/2010/main" val="419179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5" t="9129" r="8960" b="4304"/>
          <a:stretch/>
        </p:blipFill>
        <p:spPr bwMode="auto">
          <a:xfrm>
            <a:off x="1345659" y="2063335"/>
            <a:ext cx="6452682" cy="4647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Left Arrow 3"/>
          <p:cNvSpPr/>
          <p:nvPr/>
        </p:nvSpPr>
        <p:spPr bwMode="auto">
          <a:xfrm rot="326701">
            <a:off x="4059446" y="5474643"/>
            <a:ext cx="1253709" cy="498973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14400" y="1377535"/>
            <a:ext cx="73152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dirty="0" smtClean="0">
                <a:solidFill>
                  <a:srgbClr val="FF6600"/>
                </a:solidFill>
                <a:latin typeface="Gill Sans MT" pitchFamily="34" charset="0"/>
              </a:rPr>
              <a:t>The Revenue Messenger</a:t>
            </a:r>
          </a:p>
        </p:txBody>
      </p:sp>
    </p:spTree>
    <p:extLst>
      <p:ext uri="{BB962C8B-B14F-4D97-AF65-F5344CB8AC3E}">
        <p14:creationId xmlns:p14="http://schemas.microsoft.com/office/powerpoint/2010/main" val="138556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276600"/>
            <a:ext cx="8229600" cy="3124200"/>
          </a:xfrm>
        </p:spPr>
        <p:txBody>
          <a:bodyPr/>
          <a:lstStyle/>
          <a:p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2400" dirty="0" smtClean="0"/>
              <a:t>Lynne Riley, Commissioner</a:t>
            </a:r>
            <a:br>
              <a:rPr lang="en-US" sz="2400" dirty="0" smtClean="0"/>
            </a:br>
            <a:r>
              <a:rPr lang="en-US" sz="2400" dirty="0" smtClean="0"/>
              <a:t>1800 Century Boulevard, Suite 15300</a:t>
            </a:r>
            <a:br>
              <a:rPr lang="en-US" sz="2400" dirty="0" smtClean="0"/>
            </a:br>
            <a:r>
              <a:rPr lang="en-US" sz="2400" dirty="0" smtClean="0"/>
              <a:t>Atlanta, GA 30345</a:t>
            </a:r>
            <a:br>
              <a:rPr lang="en-US" sz="2400" dirty="0" smtClean="0"/>
            </a:br>
            <a:r>
              <a:rPr lang="en-US" sz="2400" dirty="0" smtClean="0">
                <a:hlinkClick r:id="rId2"/>
              </a:rPr>
              <a:t>Lynne.Riley@dor.ga.gov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404-417-2100</a:t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Amy Oneacre, Assistant Director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1800 Century Boulevard, Suite </a:t>
            </a:r>
            <a:r>
              <a:rPr lang="en-US" sz="2400" dirty="0" smtClean="0"/>
              <a:t>15206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Atlanta, GA </a:t>
            </a:r>
            <a:r>
              <a:rPr lang="en-US" sz="2400" dirty="0" smtClean="0"/>
              <a:t>30345</a:t>
            </a:r>
            <a:br>
              <a:rPr lang="en-US" sz="2400" dirty="0" smtClean="0"/>
            </a:br>
            <a:r>
              <a:rPr lang="en-US" sz="2400" dirty="0" smtClean="0">
                <a:hlinkClick r:id="rId3"/>
              </a:rPr>
              <a:t>Amy.Oneacre@dor.ga.gov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404-417-6628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219200" y="5562600"/>
            <a:ext cx="6553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hlinkClick r:id="rId4"/>
              </a:rPr>
              <a:t>http://dor.georgia.gov</a:t>
            </a:r>
            <a:endParaRPr lang="en-US" sz="3600" dirty="0" smtClean="0"/>
          </a:p>
          <a:p>
            <a:pPr algn="ctr"/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21884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532917" y="2250311"/>
            <a:ext cx="8078165" cy="42291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4000" dirty="0" smtClean="0">
                <a:latin typeface="Gill Sans MT" pitchFamily="34" charset="0"/>
              </a:rPr>
              <a:t>A room or (suite of rooms offered as a single accommodation)</a:t>
            </a:r>
          </a:p>
          <a:p>
            <a:r>
              <a:rPr lang="en-US" sz="4000" dirty="0">
                <a:latin typeface="Gill Sans MT" pitchFamily="34" charset="0"/>
              </a:rPr>
              <a:t>that is used to provide private sleeping accommodations </a:t>
            </a:r>
            <a:r>
              <a:rPr lang="en-US" sz="4000" dirty="0" smtClean="0">
                <a:latin typeface="Gill Sans MT" pitchFamily="34" charset="0"/>
              </a:rPr>
              <a:t>and</a:t>
            </a:r>
          </a:p>
          <a:p>
            <a:r>
              <a:rPr lang="en-US" sz="4000" dirty="0">
                <a:latin typeface="Gill Sans MT" pitchFamily="34" charset="0"/>
              </a:rPr>
              <a:t>that typically includes linen or housekeeping service.</a:t>
            </a:r>
          </a:p>
          <a:p>
            <a:pPr marL="0" indent="0">
              <a:buNone/>
            </a:pPr>
            <a:endParaRPr lang="en-US" sz="4000" dirty="0" smtClean="0">
              <a:latin typeface="Gill Sans MT" pitchFamily="34" charset="0"/>
            </a:endParaRPr>
          </a:p>
          <a:p>
            <a:pPr algn="ctr"/>
            <a:endParaRPr lang="en-US" sz="4000" dirty="0">
              <a:latin typeface="Gill Sans MT" pitchFamily="34" charset="0"/>
            </a:endParaRPr>
          </a:p>
          <a:p>
            <a:pPr algn="ctr"/>
            <a:endParaRPr lang="en-US" sz="4000" dirty="0">
              <a:latin typeface="Gill Sans MT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199" y="1447800"/>
            <a:ext cx="82296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dirty="0" smtClean="0">
                <a:solidFill>
                  <a:srgbClr val="FF6600"/>
                </a:solidFill>
                <a:latin typeface="Gill Sans MT" pitchFamily="34" charset="0"/>
              </a:rPr>
              <a:t>What is a “hotel room”?</a:t>
            </a:r>
            <a:endParaRPr lang="en-US" sz="4000" dirty="0">
              <a:solidFill>
                <a:srgbClr val="FF6600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91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2971800"/>
            <a:ext cx="8229600" cy="31543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sz="4000" dirty="0" smtClean="0">
                <a:latin typeface="Gill Sans MT" pitchFamily="34" charset="0"/>
              </a:rPr>
              <a:t>“Private” means the customer has the right to exclude other customers from the room.</a:t>
            </a:r>
            <a:endParaRPr lang="en-US" sz="4000" dirty="0">
              <a:latin typeface="Gill Sans MT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1905000"/>
            <a:ext cx="82296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dirty="0" smtClean="0">
                <a:solidFill>
                  <a:srgbClr val="FF6600"/>
                </a:solidFill>
                <a:latin typeface="Gill Sans MT" pitchFamily="34" charset="0"/>
              </a:rPr>
              <a:t>What is a “hotel room”?</a:t>
            </a:r>
            <a:endParaRPr lang="en-US" sz="4000" dirty="0">
              <a:solidFill>
                <a:srgbClr val="FF6600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13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2971800"/>
            <a:ext cx="8229600" cy="31543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4000" dirty="0" smtClean="0">
                <a:latin typeface="Gill Sans MT" pitchFamily="34" charset="0"/>
              </a:rPr>
              <a:t>Single property with 10 free-standing cabins</a:t>
            </a:r>
          </a:p>
          <a:p>
            <a:r>
              <a:rPr lang="en-US" sz="4000" dirty="0" smtClean="0">
                <a:latin typeface="Gill Sans MT" pitchFamily="34" charset="0"/>
              </a:rPr>
              <a:t>Each cabin is offered as a single accommodation</a:t>
            </a:r>
            <a:endParaRPr lang="en-US" sz="4000" dirty="0">
              <a:latin typeface="Gill Sans MT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1905000"/>
            <a:ext cx="82296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dirty="0" smtClean="0">
                <a:solidFill>
                  <a:srgbClr val="FF6600"/>
                </a:solidFill>
                <a:latin typeface="Gill Sans MT" pitchFamily="34" charset="0"/>
              </a:rPr>
              <a:t>Is this a hotel?</a:t>
            </a:r>
            <a:endParaRPr lang="en-US" sz="4000" dirty="0">
              <a:solidFill>
                <a:srgbClr val="FF6600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27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2971800"/>
            <a:ext cx="8229600" cy="31543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4000" dirty="0" smtClean="0">
                <a:latin typeface="Gill Sans MT" pitchFamily="34" charset="0"/>
              </a:rPr>
              <a:t>No.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1905000"/>
            <a:ext cx="82296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dirty="0" smtClean="0">
                <a:solidFill>
                  <a:srgbClr val="FF6600"/>
                </a:solidFill>
                <a:latin typeface="Gill Sans MT" pitchFamily="34" charset="0"/>
              </a:rPr>
              <a:t>Answer.</a:t>
            </a:r>
            <a:endParaRPr lang="en-US" sz="4000" dirty="0">
              <a:solidFill>
                <a:srgbClr val="FF6600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33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 Template 2010">
  <a:themeElements>
    <a:clrScheme name="Standard Template 2010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 Template 2010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 Template 2010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Template 2010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Template 2010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Template 2010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Template 2010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Template 2010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Template 2010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Template 2010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Template 2010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Template 2010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Template 2010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Template 2010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548CBC04DA588408603060CA2A9CA9C" ma:contentTypeVersion="5" ma:contentTypeDescription="Create a new document." ma:contentTypeScope="" ma:versionID="83a2f1e074400df969c0a10656c3dad6">
  <xsd:schema xmlns:xsd="http://www.w3.org/2001/XMLSchema" xmlns:xs="http://www.w3.org/2001/XMLSchema" xmlns:p="http://schemas.microsoft.com/office/2006/metadata/properties" xmlns:ns2="aeea613b-99da-40d7-9a4c-20e318ae4387" targetNamespace="http://schemas.microsoft.com/office/2006/metadata/properties" ma:root="true" ma:fieldsID="01049f1de63d65b980b9a497da41a59c" ns2:_="">
    <xsd:import namespace="aeea613b-99da-40d7-9a4c-20e318ae438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ea613b-99da-40d7-9a4c-20e318ae438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D5E1C77-1459-4ECA-87DB-A0FB39F46735}">
  <ds:schemaRefs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  <ds:schemaRef ds:uri="http://schemas.microsoft.com/office/2006/documentManagement/types"/>
    <ds:schemaRef ds:uri="aeea613b-99da-40d7-9a4c-20e318ae4387"/>
    <ds:schemaRef ds:uri="http://schemas.openxmlformats.org/package/2006/metadata/core-properties"/>
    <ds:schemaRef ds:uri="http://schemas.microsoft.com/office/infopath/2007/PartnerControl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3F25E914-E88D-4B01-845D-98D04B2BC6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eea613b-99da-40d7-9a4c-20e318ae43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42B2CE5-3C2C-496B-8542-124026B131A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30068</TotalTime>
  <Words>916</Words>
  <Application>Microsoft Office PowerPoint</Application>
  <PresentationFormat>On-screen Show (4:3)</PresentationFormat>
  <Paragraphs>163</Paragraphs>
  <Slides>54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0" baseType="lpstr">
      <vt:lpstr>ＭＳ Ｐゴシック</vt:lpstr>
      <vt:lpstr>Arial</vt:lpstr>
      <vt:lpstr>Gill Sans MT</vt:lpstr>
      <vt:lpstr>Myriad Pro</vt:lpstr>
      <vt:lpstr>Times New Roman</vt:lpstr>
      <vt:lpstr>Standard Template 2010</vt:lpstr>
      <vt:lpstr>PowerPoint Presentation</vt:lpstr>
      <vt:lpstr>What is it?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Exemptions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https://gtc.dor.ga.gov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Lynne Riley, Commissioner 1800 Century Boulevard, Suite 15300 Atlanta, GA 30345 Lynne.Riley@dor.ga.gov 404-417-2100  Amy Oneacre, Assistant Director 1800 Century Boulevard, Suite 15206 Atlanta, GA 30345 Amy.Oneacre@dor.ga.gov 404-417-6628  </vt:lpstr>
    </vt:vector>
  </TitlesOfParts>
  <Company>McRae Communications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Divider Slide</dc:title>
  <dc:creator>Stephen Jones</dc:creator>
  <cp:lastModifiedBy>Oneacre, Amy</cp:lastModifiedBy>
  <cp:revision>1421</cp:revision>
  <cp:lastPrinted>2015-06-08T16:37:32Z</cp:lastPrinted>
  <dcterms:created xsi:type="dcterms:W3CDTF">2008-09-24T21:08:01Z</dcterms:created>
  <dcterms:modified xsi:type="dcterms:W3CDTF">2015-08-27T15:11:10Z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0x0101008548CBC04DA588408603060CA2A9CA9C</vt:lpwstr>
  </property>
</Properties>
</file>